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7" r:id="rId1"/>
  </p:sldMasterIdLst>
  <p:sldIdLst>
    <p:sldId id="259" r:id="rId2"/>
    <p:sldId id="256" r:id="rId3"/>
    <p:sldId id="261" r:id="rId4"/>
    <p:sldId id="257" r:id="rId5"/>
    <p:sldId id="258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62"/>
    <p:restoredTop sz="94712"/>
  </p:normalViewPr>
  <p:slideViewPr>
    <p:cSldViewPr snapToGrid="0" snapToObjects="1">
      <p:cViewPr varScale="1">
        <p:scale>
          <a:sx n="105" d="100"/>
          <a:sy n="105" d="100"/>
        </p:scale>
        <p:origin x="1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0E2E-3760-554D-BE72-DA8E53D34601}" type="datetimeFigureOut">
              <a:rPr lang="es-ES_tradnl" smtClean="0"/>
              <a:t>3/5/19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CA88-7E40-5A4C-817B-9AF79BCC88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555268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0E2E-3760-554D-BE72-DA8E53D34601}" type="datetimeFigureOut">
              <a:rPr lang="es-ES_tradnl" smtClean="0"/>
              <a:t>3/5/19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CA88-7E40-5A4C-817B-9AF79BCC88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1777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0E2E-3760-554D-BE72-DA8E53D34601}" type="datetimeFigureOut">
              <a:rPr lang="es-ES_tradnl" smtClean="0"/>
              <a:t>3/5/19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CA88-7E40-5A4C-817B-9AF79BCC88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64669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0E2E-3760-554D-BE72-DA8E53D34601}" type="datetimeFigureOut">
              <a:rPr lang="es-ES_tradnl" smtClean="0"/>
              <a:t>3/5/19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CA88-7E40-5A4C-817B-9AF79BCC88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05567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0E2E-3760-554D-BE72-DA8E53D34601}" type="datetimeFigureOut">
              <a:rPr lang="es-ES_tradnl" smtClean="0"/>
              <a:t>3/5/19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CA88-7E40-5A4C-817B-9AF79BCC88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103580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0E2E-3760-554D-BE72-DA8E53D34601}" type="datetimeFigureOut">
              <a:rPr lang="es-ES_tradnl" smtClean="0"/>
              <a:t>3/5/19</a:t>
            </a:fld>
            <a:endParaRPr lang="es-ES_trad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CA88-7E40-5A4C-817B-9AF79BCC88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0270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0E2E-3760-554D-BE72-DA8E53D34601}" type="datetimeFigureOut">
              <a:rPr lang="es-ES_tradnl" smtClean="0"/>
              <a:t>3/5/19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CA88-7E40-5A4C-817B-9AF79BCC889D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21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0E2E-3760-554D-BE72-DA8E53D34601}" type="datetimeFigureOut">
              <a:rPr lang="es-ES_tradnl" smtClean="0"/>
              <a:t>3/5/19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CA88-7E40-5A4C-817B-9AF79BCC88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5980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0E2E-3760-554D-BE72-DA8E53D34601}" type="datetimeFigureOut">
              <a:rPr lang="es-ES_tradnl" smtClean="0"/>
              <a:t>3/5/19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CA88-7E40-5A4C-817B-9AF79BCC88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08944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0E2E-3760-554D-BE72-DA8E53D34601}" type="datetimeFigureOut">
              <a:rPr lang="es-ES_tradnl" smtClean="0"/>
              <a:t>3/5/19</a:t>
            </a:fld>
            <a:endParaRPr lang="es-ES_trad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CA88-7E40-5A4C-817B-9AF79BCC88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4446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C540E2E-3760-554D-BE72-DA8E53D34601}" type="datetimeFigureOut">
              <a:rPr lang="es-ES_tradnl" smtClean="0"/>
              <a:t>3/5/19</a:t>
            </a:fld>
            <a:endParaRPr lang="es-ES_trad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CA88-7E40-5A4C-817B-9AF79BCC88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62534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C540E2E-3760-554D-BE72-DA8E53D34601}" type="datetimeFigureOut">
              <a:rPr lang="es-ES_tradnl" smtClean="0"/>
              <a:t>3/5/19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CEECA88-7E40-5A4C-817B-9AF79BCC88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5217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B38C78-E449-A447-8C2E-979ED6A2C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424" y="792637"/>
            <a:ext cx="9073738" cy="2449327"/>
          </a:xfrm>
        </p:spPr>
        <p:txBody>
          <a:bodyPr/>
          <a:lstStyle/>
          <a:p>
            <a:pPr algn="ctr"/>
            <a:r>
              <a:rPr lang="es-ES_tradnl" dirty="0"/>
              <a:t>TALLERES INTEGRADOS III: DIAGNÓSTICO POR IMAGEN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9ED8C6E-6731-0646-976E-840E55A79A66}"/>
              </a:ext>
            </a:extLst>
          </p:cNvPr>
          <p:cNvSpPr txBox="1"/>
          <p:nvPr/>
        </p:nvSpPr>
        <p:spPr>
          <a:xfrm>
            <a:off x="1769424" y="3789701"/>
            <a:ext cx="58693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Soledad Bernabeu Mira</a:t>
            </a:r>
          </a:p>
          <a:p>
            <a:r>
              <a:rPr lang="es-ES_tradnl" dirty="0"/>
              <a:t>Curso 2018-2019</a:t>
            </a:r>
          </a:p>
          <a:p>
            <a:r>
              <a:rPr lang="es-ES_tradnl" dirty="0"/>
              <a:t>Hospital General Universitario de Elda</a:t>
            </a:r>
          </a:p>
          <a:p>
            <a:endParaRPr lang="es-ES_tradnl" dirty="0"/>
          </a:p>
          <a:p>
            <a:r>
              <a:rPr lang="es-ES_tradnl" dirty="0"/>
              <a:t>Presentado en el seminario de casos del día 12/04/2019 con el profesor Vicente </a:t>
            </a:r>
            <a:r>
              <a:rPr lang="es-ES_tradnl" dirty="0" err="1"/>
              <a:t>Arrarte</a:t>
            </a:r>
            <a:endParaRPr lang="es-ES_tradn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7C0F8F5-9DC9-8A46-BEAB-4E43BC1AE0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1115" y="3542008"/>
            <a:ext cx="2342047" cy="234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483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3B349A5C-D406-284E-B8C3-606C7F676479}"/>
              </a:ext>
            </a:extLst>
          </p:cNvPr>
          <p:cNvSpPr txBox="1"/>
          <p:nvPr/>
        </p:nvSpPr>
        <p:spPr>
          <a:xfrm>
            <a:off x="83127" y="646331"/>
            <a:ext cx="11922825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b="1" dirty="0"/>
              <a:t>Varón de 48 años que acude a urgencias por HEMIPARESIA DERECHA y DISARTRIA de 30 minutos de evolución. No refiere otros síntomas acompañantes.</a:t>
            </a:r>
          </a:p>
          <a:p>
            <a:pPr algn="just"/>
            <a:endParaRPr lang="es-ES_tradnl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_tradnl" sz="2000" b="1" u="sng" dirty="0"/>
              <a:t>Antecedentes: </a:t>
            </a:r>
            <a:r>
              <a:rPr lang="es-ES_tradnl" b="1" dirty="0"/>
              <a:t>RAM a penicilina, no HTA, no DM, no DLP. No hábitos tóxicos. Deportista. </a:t>
            </a:r>
            <a:r>
              <a:rPr lang="es-ES_tradnl" b="1" dirty="0" err="1"/>
              <a:t>Iqx</a:t>
            </a:r>
            <a:r>
              <a:rPr lang="es-ES_tradnl" b="1" dirty="0"/>
              <a:t>: manguito de los rotadores y ambos meniscos.</a:t>
            </a:r>
          </a:p>
          <a:p>
            <a:pPr algn="just"/>
            <a:endParaRPr lang="es-ES_tradnl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_tradnl" sz="2000" b="1" u="sng" dirty="0"/>
              <a:t>Exploración física: </a:t>
            </a:r>
            <a:r>
              <a:rPr lang="es-ES_tradnl" b="1" dirty="0"/>
              <a:t>BEG, NH y NN.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_tradnl" b="1" dirty="0"/>
              <a:t>	-AC: rítmica, sin soplos audibles</a:t>
            </a:r>
          </a:p>
          <a:p>
            <a:pPr algn="just"/>
            <a:r>
              <a:rPr lang="es-ES_tradnl" b="1" dirty="0"/>
              <a:t>	-AP: MVC. No ruidos respiratorios.</a:t>
            </a:r>
          </a:p>
          <a:p>
            <a:pPr algn="just"/>
            <a:r>
              <a:rPr lang="es-ES_tradnl" b="1" dirty="0"/>
              <a:t>	-Abdomen: peristaltismo conservado, blando y </a:t>
            </a:r>
            <a:r>
              <a:rPr lang="es-ES_tradnl" b="1" dirty="0" err="1"/>
              <a:t>depresible</a:t>
            </a:r>
            <a:r>
              <a:rPr lang="es-ES_tradnl" b="1" dirty="0"/>
              <a:t>, no doloroso a la palpación, no 	signos 	de irritación peritoneal. No masas ni </a:t>
            </a:r>
            <a:r>
              <a:rPr lang="es-ES_tradnl" b="1" dirty="0" err="1"/>
              <a:t>megalias</a:t>
            </a:r>
            <a:r>
              <a:rPr lang="es-ES_tradnl" b="1" dirty="0"/>
              <a:t>.</a:t>
            </a:r>
          </a:p>
          <a:p>
            <a:pPr algn="just"/>
            <a:r>
              <a:rPr lang="es-ES_tradnl" b="1" dirty="0"/>
              <a:t>      	-Exploración neurológica: consciente y orientado en las 3 esferas. DISARTRIA sin disfasia. Pupilas IC-NR. </a:t>
            </a:r>
            <a:r>
              <a:rPr lang="es-ES_tradnl" b="1" dirty="0" err="1"/>
              <a:t>MOEs</a:t>
            </a:r>
            <a:r>
              <a:rPr lang="es-ES_tradnl" b="1" dirty="0"/>
              <a:t> conservados. No </a:t>
            </a:r>
            <a:r>
              <a:rPr lang="es-ES_tradnl" b="1" dirty="0" err="1"/>
              <a:t>paresia</a:t>
            </a:r>
            <a:r>
              <a:rPr lang="es-ES_tradnl" b="1" dirty="0"/>
              <a:t>   facial. No desviación de la comisura. No nistagmo, no signos meníngeos. SENSIBILIDAD 	DISMINUIDA EN CARA DERECHA y conservada en miembros. Fuerza en extremidades izquierdas 5/5 y 	en EXTREMIDADES DERECHAS 2-3/5. ROT (ROTULIANO) NO PRESENTE EN MID. DISMETRÍA DEDO-NARIZ EN MSD Y TOBILLO-RODILLA EN MID. No presenta signos meníngeos.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A8F4D70-1B59-DC49-A7D7-0B5137A6B879}"/>
              </a:ext>
            </a:extLst>
          </p:cNvPr>
          <p:cNvSpPr txBox="1"/>
          <p:nvPr/>
        </p:nvSpPr>
        <p:spPr>
          <a:xfrm>
            <a:off x="2410688" y="0"/>
            <a:ext cx="7861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dirty="0"/>
              <a:t>CASO CLÍNICO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137311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BA8F4D70-1B59-DC49-A7D7-0B5137A6B879}"/>
              </a:ext>
            </a:extLst>
          </p:cNvPr>
          <p:cNvSpPr txBox="1"/>
          <p:nvPr/>
        </p:nvSpPr>
        <p:spPr>
          <a:xfrm>
            <a:off x="1484413" y="700644"/>
            <a:ext cx="7861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dirty="0"/>
              <a:t>CASO CLÍNICO</a:t>
            </a:r>
            <a:endParaRPr lang="es-ES_tradnl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178B74E-F0E4-3C44-B339-2CCC57D78FB3}"/>
              </a:ext>
            </a:extLst>
          </p:cNvPr>
          <p:cNvSpPr txBox="1"/>
          <p:nvPr/>
        </p:nvSpPr>
        <p:spPr>
          <a:xfrm>
            <a:off x="724393" y="1448789"/>
            <a:ext cx="80395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_tradnl" dirty="0"/>
          </a:p>
          <a:p>
            <a:pPr algn="just"/>
            <a:r>
              <a:rPr lang="es-ES_tradnl" b="1" u="sng" dirty="0"/>
              <a:t>Pruebas complementarias:</a:t>
            </a:r>
          </a:p>
          <a:p>
            <a:pPr algn="just"/>
            <a:r>
              <a:rPr lang="es-ES_tradnl" b="1" dirty="0"/>
              <a:t>-AS, ECG y Radiografía de tórax sin hallazgos de interés.</a:t>
            </a:r>
          </a:p>
          <a:p>
            <a:pPr algn="just"/>
            <a:r>
              <a:rPr lang="es-ES_tradnl" b="1" dirty="0"/>
              <a:t>-TC craneal : lesiones isquémicas crónicas bilaterales en ganglios basales. NO hay sangrado.</a:t>
            </a:r>
          </a:p>
          <a:p>
            <a:pPr algn="just"/>
            <a:r>
              <a:rPr lang="es-ES_tradnl" b="1" dirty="0"/>
              <a:t>-</a:t>
            </a:r>
            <a:r>
              <a:rPr lang="es-ES_tradnl" b="1" dirty="0" err="1"/>
              <a:t>AngioTC</a:t>
            </a:r>
            <a:r>
              <a:rPr lang="es-ES_tradnl" b="1" dirty="0"/>
              <a:t> de TSA y polígono de Willis: sin alteraciones</a:t>
            </a:r>
          </a:p>
          <a:p>
            <a:endParaRPr lang="es-ES_tradnl" b="1" dirty="0"/>
          </a:p>
          <a:p>
            <a:r>
              <a:rPr lang="es-ES_tradnl" b="1" dirty="0"/>
              <a:t>EVOLUCIÓN:</a:t>
            </a:r>
          </a:p>
          <a:p>
            <a:r>
              <a:rPr lang="es-ES_tradnl" b="1" dirty="0"/>
              <a:t>-Se realiza </a:t>
            </a:r>
            <a:r>
              <a:rPr lang="es-ES_tradnl" b="1" dirty="0" err="1"/>
              <a:t>trombolisis</a:t>
            </a:r>
            <a:r>
              <a:rPr lang="es-ES_tradnl" b="1" dirty="0"/>
              <a:t> con </a:t>
            </a:r>
            <a:r>
              <a:rPr lang="es-ES_tradnl" b="1" dirty="0" err="1"/>
              <a:t>rTPA</a:t>
            </a:r>
            <a:endParaRPr lang="es-ES_tradnl" b="1" dirty="0"/>
          </a:p>
          <a:p>
            <a:r>
              <a:rPr lang="es-ES_tradnl" b="1" dirty="0"/>
              <a:t>-TC craneal a las 24 horas de la </a:t>
            </a:r>
            <a:r>
              <a:rPr lang="es-ES_tradnl" b="1" dirty="0" err="1"/>
              <a:t>trombolisis</a:t>
            </a:r>
            <a:r>
              <a:rPr lang="es-ES_tradnl" b="1" dirty="0"/>
              <a:t>: no cambios respecto a estudio previo.</a:t>
            </a:r>
          </a:p>
          <a:p>
            <a:r>
              <a:rPr lang="es-ES_tradnl" b="1" dirty="0"/>
              <a:t>-Se decide realizar RMN encefálica.</a:t>
            </a:r>
          </a:p>
        </p:txBody>
      </p:sp>
    </p:spTree>
    <p:extLst>
      <p:ext uri="{BB962C8B-B14F-4D97-AF65-F5344CB8AC3E}">
        <p14:creationId xmlns:p14="http://schemas.microsoft.com/office/powerpoint/2010/main" val="2404978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D4843C-FB1C-474A-9C3A-1567FD891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2689" y="225631"/>
            <a:ext cx="1952501" cy="795648"/>
          </a:xfrm>
        </p:spPr>
        <p:txBody>
          <a:bodyPr/>
          <a:lstStyle/>
          <a:p>
            <a:r>
              <a:rPr lang="es-ES_tradnl" dirty="0" err="1"/>
              <a:t>rmn</a:t>
            </a:r>
            <a:endParaRPr lang="es-ES_tradnl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D3865D66-DB5F-B84A-A51D-D298E45B60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3203" y="1133014"/>
            <a:ext cx="7921997" cy="5286102"/>
          </a:xfrm>
        </p:spPr>
      </p:pic>
    </p:spTree>
    <p:extLst>
      <p:ext uri="{BB962C8B-B14F-4D97-AF65-F5344CB8AC3E}">
        <p14:creationId xmlns:p14="http://schemas.microsoft.com/office/powerpoint/2010/main" val="3834528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3722B0-885D-EB46-B88E-F2348F2ED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8278" y="388875"/>
            <a:ext cx="4446319" cy="1325563"/>
          </a:xfrm>
        </p:spPr>
        <p:txBody>
          <a:bodyPr/>
          <a:lstStyle/>
          <a:p>
            <a:r>
              <a:rPr lang="es-ES_tradnl" dirty="0"/>
              <a:t>DIAGNÓSTICO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802163-CA67-7F40-9BC9-DA14F5715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58" y="2115530"/>
            <a:ext cx="8694163" cy="3101983"/>
          </a:xfrm>
        </p:spPr>
        <p:txBody>
          <a:bodyPr/>
          <a:lstStyle/>
          <a:p>
            <a:pPr algn="just"/>
            <a:r>
              <a:rPr lang="es-ES_tradnl" dirty="0"/>
              <a:t>RMN: infarto </a:t>
            </a:r>
            <a:r>
              <a:rPr lang="es-ES_tradnl" dirty="0" err="1"/>
              <a:t>lacunar</a:t>
            </a:r>
            <a:r>
              <a:rPr lang="es-ES_tradnl" dirty="0"/>
              <a:t> agudo-subagudo con mínimo foco de sangrado en la región </a:t>
            </a:r>
            <a:r>
              <a:rPr lang="es-ES_tradnl" dirty="0" err="1"/>
              <a:t>cápsulo-talámica</a:t>
            </a:r>
            <a:r>
              <a:rPr lang="es-ES_tradnl" dirty="0"/>
              <a:t> izquierda. Múltiples infartos </a:t>
            </a:r>
            <a:r>
              <a:rPr lang="es-ES_tradnl" dirty="0" err="1"/>
              <a:t>lacunares</a:t>
            </a:r>
            <a:r>
              <a:rPr lang="es-ES_tradnl" dirty="0"/>
              <a:t> crónicos en ganglios basales (uno adyacente al asta frontal izquierda con extensión a la cápsula externa </a:t>
            </a:r>
            <a:r>
              <a:rPr lang="es-ES_tradnl" dirty="0" err="1"/>
              <a:t>ipsilateral</a:t>
            </a:r>
            <a:r>
              <a:rPr lang="es-ES_tradnl" dirty="0"/>
              <a:t>;  el otro en la zona corona radiata derecha con extensión a la cápsula externa </a:t>
            </a:r>
            <a:r>
              <a:rPr lang="es-ES_tradnl" dirty="0" err="1"/>
              <a:t>ipsiltaeral</a:t>
            </a:r>
            <a:r>
              <a:rPr lang="es-ES_tradnl" dirty="0"/>
              <a:t>).</a:t>
            </a:r>
          </a:p>
          <a:p>
            <a:pPr algn="just"/>
            <a:r>
              <a:rPr lang="es-ES_tradnl" dirty="0"/>
              <a:t>DIAGNÓSTICO: ICTUS ISQUÉMICO</a:t>
            </a:r>
          </a:p>
        </p:txBody>
      </p:sp>
    </p:spTree>
    <p:extLst>
      <p:ext uri="{BB962C8B-B14F-4D97-AF65-F5344CB8AC3E}">
        <p14:creationId xmlns:p14="http://schemas.microsoft.com/office/powerpoint/2010/main" val="3813543506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quet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que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que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{A5A39D66-AB06-594F-AFBB-EB5405047552}tf10001120</Template>
  <TotalTime>188</TotalTime>
  <Words>236</Words>
  <Application>Microsoft Macintosh PowerPoint</Application>
  <PresentationFormat>Panorámica</PresentationFormat>
  <Paragraphs>31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Paquete</vt:lpstr>
      <vt:lpstr>TALLERES INTEGRADOS III: DIAGNÓSTICO POR IMAGEN</vt:lpstr>
      <vt:lpstr>Presentación de PowerPoint</vt:lpstr>
      <vt:lpstr>Presentación de PowerPoint</vt:lpstr>
      <vt:lpstr>rmn</vt:lpstr>
      <vt:lpstr>DIAGNÓSTICO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14</cp:revision>
  <dcterms:created xsi:type="dcterms:W3CDTF">2019-04-11T16:50:14Z</dcterms:created>
  <dcterms:modified xsi:type="dcterms:W3CDTF">2019-05-03T18:40:03Z</dcterms:modified>
</cp:coreProperties>
</file>