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57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F86B7F-BA23-4A52-8BA6-B09891333D55}" v="3" dt="2019-05-02T14:45:28.863"/>
    <p1510:client id="{719A8E69-F9D2-47BD-B941-153E7CAA4ED1}" v="10" dt="2019-05-02T14:57:43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e Noguera" userId="02f792217025f14b" providerId="LiveId" clId="{719A8E69-F9D2-47BD-B941-153E7CAA4ED1}"/>
    <pc:docChg chg="custSel delSld modSld">
      <pc:chgData name="noe Noguera" userId="02f792217025f14b" providerId="LiveId" clId="{719A8E69-F9D2-47BD-B941-153E7CAA4ED1}" dt="2019-05-02T15:00:10.264" v="304" actId="255"/>
      <pc:docMkLst>
        <pc:docMk/>
      </pc:docMkLst>
      <pc:sldChg chg="modSp">
        <pc:chgData name="noe Noguera" userId="02f792217025f14b" providerId="LiveId" clId="{719A8E69-F9D2-47BD-B941-153E7CAA4ED1}" dt="2019-05-02T14:48:50.908" v="22" actId="14100"/>
        <pc:sldMkLst>
          <pc:docMk/>
          <pc:sldMk cId="694073116" sldId="256"/>
        </pc:sldMkLst>
        <pc:spChg chg="mod">
          <ac:chgData name="noe Noguera" userId="02f792217025f14b" providerId="LiveId" clId="{719A8E69-F9D2-47BD-B941-153E7CAA4ED1}" dt="2019-05-02T14:48:50.908" v="22" actId="14100"/>
          <ac:spMkLst>
            <pc:docMk/>
            <pc:sldMk cId="694073116" sldId="256"/>
            <ac:spMk id="2" creationId="{00000000-0000-0000-0000-000000000000}"/>
          </ac:spMkLst>
        </pc:spChg>
      </pc:sldChg>
      <pc:sldChg chg="addSp delSp modSp">
        <pc:chgData name="noe Noguera" userId="02f792217025f14b" providerId="LiveId" clId="{719A8E69-F9D2-47BD-B941-153E7CAA4ED1}" dt="2019-05-02T14:54:42.341" v="186" actId="1076"/>
        <pc:sldMkLst>
          <pc:docMk/>
          <pc:sldMk cId="955289727" sldId="257"/>
        </pc:sldMkLst>
        <pc:spChg chg="add del mod">
          <ac:chgData name="noe Noguera" userId="02f792217025f14b" providerId="LiveId" clId="{719A8E69-F9D2-47BD-B941-153E7CAA4ED1}" dt="2019-05-02T14:54:30.853" v="183"/>
          <ac:spMkLst>
            <pc:docMk/>
            <pc:sldMk cId="955289727" sldId="257"/>
            <ac:spMk id="3" creationId="{B427C4D2-B830-43EA-8DD4-94626A9D3081}"/>
          </ac:spMkLst>
        </pc:spChg>
        <pc:picChg chg="del">
          <ac:chgData name="noe Noguera" userId="02f792217025f14b" providerId="LiveId" clId="{719A8E69-F9D2-47BD-B941-153E7CAA4ED1}" dt="2019-05-02T14:54:12.412" v="181" actId="478"/>
          <ac:picMkLst>
            <pc:docMk/>
            <pc:sldMk cId="955289727" sldId="257"/>
            <ac:picMk id="4" creationId="{00000000-0000-0000-0000-000000000000}"/>
          </ac:picMkLst>
        </pc:picChg>
        <pc:picChg chg="del">
          <ac:chgData name="noe Noguera" userId="02f792217025f14b" providerId="LiveId" clId="{719A8E69-F9D2-47BD-B941-153E7CAA4ED1}" dt="2019-05-02T14:54:13.834" v="182" actId="478"/>
          <ac:picMkLst>
            <pc:docMk/>
            <pc:sldMk cId="955289727" sldId="257"/>
            <ac:picMk id="5" creationId="{00000000-0000-0000-0000-000000000000}"/>
          </ac:picMkLst>
        </pc:picChg>
        <pc:picChg chg="add mod">
          <ac:chgData name="noe Noguera" userId="02f792217025f14b" providerId="LiveId" clId="{719A8E69-F9D2-47BD-B941-153E7CAA4ED1}" dt="2019-05-02T14:54:42.341" v="186" actId="1076"/>
          <ac:picMkLst>
            <pc:docMk/>
            <pc:sldMk cId="955289727" sldId="257"/>
            <ac:picMk id="7" creationId="{0AC5AB71-9C0B-49E6-BB34-0D42FCC844DE}"/>
          </ac:picMkLst>
        </pc:picChg>
      </pc:sldChg>
      <pc:sldChg chg="del">
        <pc:chgData name="noe Noguera" userId="02f792217025f14b" providerId="LiveId" clId="{719A8E69-F9D2-47BD-B941-153E7CAA4ED1}" dt="2019-05-02T14:54:48.554" v="187" actId="2696"/>
        <pc:sldMkLst>
          <pc:docMk/>
          <pc:sldMk cId="2332185726" sldId="258"/>
        </pc:sldMkLst>
      </pc:sldChg>
      <pc:sldChg chg="modSp">
        <pc:chgData name="noe Noguera" userId="02f792217025f14b" providerId="LiveId" clId="{719A8E69-F9D2-47BD-B941-153E7CAA4ED1}" dt="2019-05-02T14:58:55.434" v="293" actId="113"/>
        <pc:sldMkLst>
          <pc:docMk/>
          <pc:sldMk cId="1529854436" sldId="259"/>
        </pc:sldMkLst>
        <pc:spChg chg="mod">
          <ac:chgData name="noe Noguera" userId="02f792217025f14b" providerId="LiveId" clId="{719A8E69-F9D2-47BD-B941-153E7CAA4ED1}" dt="2019-05-02T14:58:55.434" v="293" actId="113"/>
          <ac:spMkLst>
            <pc:docMk/>
            <pc:sldMk cId="1529854436" sldId="259"/>
            <ac:spMk id="3" creationId="{F1CF837D-E774-424C-983E-81CEF45EBEAE}"/>
          </ac:spMkLst>
        </pc:spChg>
      </pc:sldChg>
      <pc:sldChg chg="addSp modSp">
        <pc:chgData name="noe Noguera" userId="02f792217025f14b" providerId="LiveId" clId="{719A8E69-F9D2-47BD-B941-153E7CAA4ED1}" dt="2019-05-02T14:57:31.215" v="276" actId="14100"/>
        <pc:sldMkLst>
          <pc:docMk/>
          <pc:sldMk cId="1487664588" sldId="260"/>
        </pc:sldMkLst>
        <pc:spChg chg="mod">
          <ac:chgData name="noe Noguera" userId="02f792217025f14b" providerId="LiveId" clId="{719A8E69-F9D2-47BD-B941-153E7CAA4ED1}" dt="2019-05-02T14:54:56.879" v="198" actId="20577"/>
          <ac:spMkLst>
            <pc:docMk/>
            <pc:sldMk cId="1487664588" sldId="260"/>
            <ac:spMk id="2" creationId="{D445311D-D03B-4A01-A66A-263332077767}"/>
          </ac:spMkLst>
        </pc:spChg>
        <pc:spChg chg="mod">
          <ac:chgData name="noe Noguera" userId="02f792217025f14b" providerId="LiveId" clId="{719A8E69-F9D2-47BD-B941-153E7CAA4ED1}" dt="2019-05-02T14:57:03.171" v="269" actId="20577"/>
          <ac:spMkLst>
            <pc:docMk/>
            <pc:sldMk cId="1487664588" sldId="260"/>
            <ac:spMk id="3" creationId="{34A83D5C-BEC4-431D-8277-84DE303E476C}"/>
          </ac:spMkLst>
        </pc:spChg>
        <pc:picChg chg="add mod">
          <ac:chgData name="noe Noguera" userId="02f792217025f14b" providerId="LiveId" clId="{719A8E69-F9D2-47BD-B941-153E7CAA4ED1}" dt="2019-05-02T14:57:28.622" v="275" actId="14100"/>
          <ac:picMkLst>
            <pc:docMk/>
            <pc:sldMk cId="1487664588" sldId="260"/>
            <ac:picMk id="4" creationId="{E383B084-CD42-4C55-B792-601ABB375B24}"/>
          </ac:picMkLst>
        </pc:picChg>
        <pc:picChg chg="add mod">
          <ac:chgData name="noe Noguera" userId="02f792217025f14b" providerId="LiveId" clId="{719A8E69-F9D2-47BD-B941-153E7CAA4ED1}" dt="2019-05-02T14:57:31.215" v="276" actId="14100"/>
          <ac:picMkLst>
            <pc:docMk/>
            <pc:sldMk cId="1487664588" sldId="260"/>
            <ac:picMk id="5" creationId="{5FCF536B-A79F-4A09-A4E7-FD5C642A1296}"/>
          </ac:picMkLst>
        </pc:picChg>
      </pc:sldChg>
      <pc:sldChg chg="modSp">
        <pc:chgData name="noe Noguera" userId="02f792217025f14b" providerId="LiveId" clId="{719A8E69-F9D2-47BD-B941-153E7CAA4ED1}" dt="2019-05-02T15:00:10.264" v="304" actId="255"/>
        <pc:sldMkLst>
          <pc:docMk/>
          <pc:sldMk cId="1678290374" sldId="261"/>
        </pc:sldMkLst>
        <pc:spChg chg="mod">
          <ac:chgData name="noe Noguera" userId="02f792217025f14b" providerId="LiveId" clId="{719A8E69-F9D2-47BD-B941-153E7CAA4ED1}" dt="2019-05-02T15:00:10.264" v="304" actId="255"/>
          <ac:spMkLst>
            <pc:docMk/>
            <pc:sldMk cId="1678290374" sldId="261"/>
            <ac:spMk id="3" creationId="{6BEDB090-48C0-459D-B1B1-F5A89E5D5A09}"/>
          </ac:spMkLst>
        </pc:spChg>
      </pc:sldChg>
    </pc:docChg>
  </pc:docChgLst>
  <pc:docChgLst>
    <pc:chgData name="noe Noguera" userId="02f792217025f14b" providerId="LiveId" clId="{C3F86B7F-BA23-4A52-8BA6-B09891333D55}"/>
    <pc:docChg chg="custSel addSld modSld">
      <pc:chgData name="noe Noguera" userId="02f792217025f14b" providerId="LiveId" clId="{C3F86B7F-BA23-4A52-8BA6-B09891333D55}" dt="2019-05-02T14:46:04.549" v="14" actId="1076"/>
      <pc:docMkLst>
        <pc:docMk/>
      </pc:docMkLst>
      <pc:sldChg chg="modSp">
        <pc:chgData name="noe Noguera" userId="02f792217025f14b" providerId="LiveId" clId="{C3F86B7F-BA23-4A52-8BA6-B09891333D55}" dt="2019-05-02T14:45:24.872" v="3" actId="1076"/>
        <pc:sldMkLst>
          <pc:docMk/>
          <pc:sldMk cId="1529854436" sldId="259"/>
        </pc:sldMkLst>
        <pc:spChg chg="mod">
          <ac:chgData name="noe Noguera" userId="02f792217025f14b" providerId="LiveId" clId="{C3F86B7F-BA23-4A52-8BA6-B09891333D55}" dt="2019-05-02T14:45:24.872" v="3" actId="1076"/>
          <ac:spMkLst>
            <pc:docMk/>
            <pc:sldMk cId="1529854436" sldId="259"/>
            <ac:spMk id="3" creationId="{F1CF837D-E774-424C-983E-81CEF45EBEAE}"/>
          </ac:spMkLst>
        </pc:spChg>
      </pc:sldChg>
      <pc:sldChg chg="delSp modSp add">
        <pc:chgData name="noe Noguera" userId="02f792217025f14b" providerId="LiveId" clId="{C3F86B7F-BA23-4A52-8BA6-B09891333D55}" dt="2019-05-02T14:46:04.549" v="14" actId="1076"/>
        <pc:sldMkLst>
          <pc:docMk/>
          <pc:sldMk cId="1678290374" sldId="261"/>
        </pc:sldMkLst>
        <pc:spChg chg="del">
          <ac:chgData name="noe Noguera" userId="02f792217025f14b" providerId="LiveId" clId="{C3F86B7F-BA23-4A52-8BA6-B09891333D55}" dt="2019-05-02T14:45:38.241" v="7" actId="478"/>
          <ac:spMkLst>
            <pc:docMk/>
            <pc:sldMk cId="1678290374" sldId="261"/>
            <ac:spMk id="2" creationId="{5F9D6F19-0343-4DC8-A43C-38A94E07B927}"/>
          </ac:spMkLst>
        </pc:spChg>
        <pc:spChg chg="mod">
          <ac:chgData name="noe Noguera" userId="02f792217025f14b" providerId="LiveId" clId="{C3F86B7F-BA23-4A52-8BA6-B09891333D55}" dt="2019-05-02T14:46:04.549" v="14" actId="1076"/>
          <ac:spMkLst>
            <pc:docMk/>
            <pc:sldMk cId="1678290374" sldId="261"/>
            <ac:spMk id="3" creationId="{6BEDB090-48C0-459D-B1B1-F5A89E5D5A0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CFDC3C5-EE3D-40A0-8FE4-26A97D798A8A}" type="datetimeFigureOut">
              <a:rPr lang="es-ES" smtClean="0"/>
              <a:t>02/05/2019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971DF12-9CCE-4740-A7D8-7AA1536D46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07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C3C5-EE3D-40A0-8FE4-26A97D798A8A}" type="datetimeFigureOut">
              <a:rPr lang="es-ES" smtClean="0"/>
              <a:t>02/05/2019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DF12-9CCE-4740-A7D8-7AA1536D46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261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CFDC3C5-EE3D-40A0-8FE4-26A97D798A8A}" type="datetimeFigureOut">
              <a:rPr lang="es-ES" smtClean="0"/>
              <a:t>02/05/2019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71DF12-9CCE-4740-A7D8-7AA1536D46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919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CFDC3C5-EE3D-40A0-8FE4-26A97D798A8A}" type="datetimeFigureOut">
              <a:rPr lang="es-ES" smtClean="0"/>
              <a:t>02/05/2019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71DF12-9CCE-4740-A7D8-7AA1536D467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4676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CFDC3C5-EE3D-40A0-8FE4-26A97D798A8A}" type="datetimeFigureOut">
              <a:rPr lang="es-ES" smtClean="0"/>
              <a:t>02/05/2019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71DF12-9CCE-4740-A7D8-7AA1536D46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741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C3C5-EE3D-40A0-8FE4-26A97D798A8A}" type="datetimeFigureOut">
              <a:rPr lang="es-ES" smtClean="0"/>
              <a:t>02/05/2019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DF12-9CCE-4740-A7D8-7AA1536D46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779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C3C5-EE3D-40A0-8FE4-26A97D798A8A}" type="datetimeFigureOut">
              <a:rPr lang="es-ES" smtClean="0"/>
              <a:t>02/05/2019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DF12-9CCE-4740-A7D8-7AA1536D46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488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C3C5-EE3D-40A0-8FE4-26A97D798A8A}" type="datetimeFigureOut">
              <a:rPr lang="es-ES" smtClean="0"/>
              <a:t>02/05/2019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DF12-9CCE-4740-A7D8-7AA1536D46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03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CFDC3C5-EE3D-40A0-8FE4-26A97D798A8A}" type="datetimeFigureOut">
              <a:rPr lang="es-ES" smtClean="0"/>
              <a:t>02/05/2019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71DF12-9CCE-4740-A7D8-7AA1536D46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351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C3C5-EE3D-40A0-8FE4-26A97D798A8A}" type="datetimeFigureOut">
              <a:rPr lang="es-ES" smtClean="0"/>
              <a:t>02/05/2019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DF12-9CCE-4740-A7D8-7AA1536D46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39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CFDC3C5-EE3D-40A0-8FE4-26A97D798A8A}" type="datetimeFigureOut">
              <a:rPr lang="es-ES" smtClean="0"/>
              <a:t>02/05/2019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71DF12-9CCE-4740-A7D8-7AA1536D46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548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C3C5-EE3D-40A0-8FE4-26A97D798A8A}" type="datetimeFigureOut">
              <a:rPr lang="es-ES" smtClean="0"/>
              <a:t>02/05/2019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DF12-9CCE-4740-A7D8-7AA1536D46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27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C3C5-EE3D-40A0-8FE4-26A97D798A8A}" type="datetimeFigureOut">
              <a:rPr lang="es-ES" smtClean="0"/>
              <a:t>02/05/2019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DF12-9CCE-4740-A7D8-7AA1536D46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305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C3C5-EE3D-40A0-8FE4-26A97D798A8A}" type="datetimeFigureOut">
              <a:rPr lang="es-ES" smtClean="0"/>
              <a:t>02/05/2019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DF12-9CCE-4740-A7D8-7AA1536D46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68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C3C5-EE3D-40A0-8FE4-26A97D798A8A}" type="datetimeFigureOut">
              <a:rPr lang="es-ES" smtClean="0"/>
              <a:t>02/05/2019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DF12-9CCE-4740-A7D8-7AA1536D46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6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C3C5-EE3D-40A0-8FE4-26A97D798A8A}" type="datetimeFigureOut">
              <a:rPr lang="es-ES" smtClean="0"/>
              <a:t>02/05/2019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DF12-9CCE-4740-A7D8-7AA1536D46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108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C3C5-EE3D-40A0-8FE4-26A97D798A8A}" type="datetimeFigureOut">
              <a:rPr lang="es-ES" smtClean="0"/>
              <a:t>02/05/2019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DF12-9CCE-4740-A7D8-7AA1536D46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653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DC3C5-EE3D-40A0-8FE4-26A97D798A8A}" type="datetimeFigureOut">
              <a:rPr lang="es-ES" smtClean="0"/>
              <a:t>02/05/2019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1DF12-9CCE-4740-A7D8-7AA1536D46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6145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1280890"/>
            <a:ext cx="9713742" cy="1825096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Berlin Sans FB" panose="020E0602020502020306" pitchFamily="34" charset="0"/>
              </a:rPr>
              <a:t>Caso </a:t>
            </a:r>
            <a:r>
              <a:rPr lang="es-ES" dirty="0" err="1">
                <a:latin typeface="Berlin Sans FB" panose="020E0602020502020306" pitchFamily="34" charset="0"/>
              </a:rPr>
              <a:t>cLínico</a:t>
            </a:r>
            <a:br>
              <a:rPr lang="es-ES" dirty="0">
                <a:latin typeface="Berlin Sans FB" panose="020E0602020502020306" pitchFamily="34" charset="0"/>
              </a:rPr>
            </a:br>
            <a:r>
              <a:rPr lang="es-ES" dirty="0" err="1">
                <a:latin typeface="Berlin Sans FB" panose="020E0602020502020306" pitchFamily="34" charset="0"/>
              </a:rPr>
              <a:t>pmq</a:t>
            </a:r>
            <a:r>
              <a:rPr lang="es-ES" dirty="0">
                <a:latin typeface="Berlin Sans FB" panose="020E0602020502020306" pitchFamily="34" charset="0"/>
              </a:rPr>
              <a:t> aparato respiratorio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137468"/>
            <a:ext cx="9944100" cy="2246085"/>
          </a:xfrm>
        </p:spPr>
        <p:txBody>
          <a:bodyPr>
            <a:normAutofit/>
          </a:bodyPr>
          <a:lstStyle/>
          <a:p>
            <a:r>
              <a:rPr lang="es-ES" dirty="0"/>
              <a:t>Talleres III 18-19</a:t>
            </a:r>
          </a:p>
          <a:p>
            <a:r>
              <a:rPr lang="es-ES" dirty="0"/>
              <a:t>Noemí Noguera Rubio (2023)</a:t>
            </a:r>
          </a:p>
          <a:p>
            <a:r>
              <a:rPr lang="es-ES" dirty="0"/>
              <a:t>Hospital universitario de San Juan de Alicante </a:t>
            </a:r>
          </a:p>
          <a:p>
            <a:r>
              <a:rPr lang="es-ES" dirty="0"/>
              <a:t>G1-2</a:t>
            </a:r>
          </a:p>
        </p:txBody>
      </p:sp>
    </p:spTree>
    <p:extLst>
      <p:ext uri="{BB962C8B-B14F-4D97-AF65-F5344CB8AC3E}">
        <p14:creationId xmlns:p14="http://schemas.microsoft.com/office/powerpoint/2010/main" val="69407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5137C9-AB8B-4A69-8305-4486E16F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42310"/>
            <a:ext cx="8610600" cy="1293028"/>
          </a:xfrm>
        </p:spPr>
        <p:txBody>
          <a:bodyPr/>
          <a:lstStyle/>
          <a:p>
            <a:r>
              <a:rPr lang="es-ES" dirty="0"/>
              <a:t>Presentación del 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F837D-E774-424C-983E-81CEF45EB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756" y="1657397"/>
            <a:ext cx="10820400" cy="4146082"/>
          </a:xfrm>
        </p:spPr>
        <p:txBody>
          <a:bodyPr>
            <a:noAutofit/>
          </a:bodyPr>
          <a:lstStyle/>
          <a:p>
            <a:r>
              <a:rPr lang="es-ES" u="sng" dirty="0"/>
              <a:t>Motivo de consulta:</a:t>
            </a:r>
            <a:r>
              <a:rPr lang="es-ES" dirty="0"/>
              <a:t> </a:t>
            </a:r>
          </a:p>
          <a:p>
            <a:pPr marL="0" indent="0">
              <a:buNone/>
            </a:pPr>
            <a:r>
              <a:rPr lang="es-ES" dirty="0"/>
              <a:t>Varón de 78 años que acude por </a:t>
            </a:r>
            <a:r>
              <a:rPr lang="es-ES" b="1" dirty="0"/>
              <a:t>fiebre, MEG </a:t>
            </a:r>
            <a:r>
              <a:rPr lang="es-ES" dirty="0"/>
              <a:t>y supuración por ombligo. Fue ingresado hace unos meses por </a:t>
            </a:r>
            <a:r>
              <a:rPr lang="es-ES" b="1" dirty="0"/>
              <a:t>bronconeumonía</a:t>
            </a:r>
            <a:r>
              <a:rPr lang="es-ES" dirty="0"/>
              <a:t>: reagudización infecciosa con hemoptisis, edemas de ICC y broncoespasmo. Con BEG desde el alta y hasta hace unas semanas. 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u="sng" dirty="0"/>
              <a:t>Anamnesis: </a:t>
            </a:r>
          </a:p>
          <a:p>
            <a:pPr marL="0" indent="0">
              <a:buNone/>
            </a:pPr>
            <a:r>
              <a:rPr lang="es-ES" dirty="0"/>
              <a:t>   Exfumador 100 paquetes/año. </a:t>
            </a:r>
          </a:p>
          <a:p>
            <a:pPr marL="0" indent="0">
              <a:buNone/>
            </a:pPr>
            <a:r>
              <a:rPr lang="es-ES" dirty="0"/>
              <a:t>   EPOC muy grave (tipo bronquitis crónica) con múltiples ingresos por    </a:t>
            </a:r>
          </a:p>
          <a:p>
            <a:pPr marL="0" indent="0">
              <a:buNone/>
            </a:pPr>
            <a:r>
              <a:rPr lang="es-ES" dirty="0"/>
              <a:t>   reagudización e ingreso en 2019 por bronconeumonía. </a:t>
            </a:r>
          </a:p>
          <a:p>
            <a:pPr marL="0" indent="0">
              <a:buNone/>
            </a:pPr>
            <a:r>
              <a:rPr lang="es-ES" dirty="0"/>
              <a:t>   Paciente independiente para las ABVD, limitada por la Insuficiencia    </a:t>
            </a:r>
          </a:p>
          <a:p>
            <a:pPr marL="0" indent="0">
              <a:buNone/>
            </a:pPr>
            <a:r>
              <a:rPr lang="es-ES" dirty="0"/>
              <a:t>   respiratoria crónica.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529854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EDB090-48C0-459D-B1B1-F5A89E5D5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1002"/>
            <a:ext cx="10820400" cy="4667276"/>
          </a:xfrm>
        </p:spPr>
        <p:txBody>
          <a:bodyPr>
            <a:noAutofit/>
          </a:bodyPr>
          <a:lstStyle/>
          <a:p>
            <a:r>
              <a:rPr lang="es-ES" u="sng" dirty="0"/>
              <a:t>Exploración física: </a:t>
            </a:r>
          </a:p>
          <a:p>
            <a:pPr marL="0" indent="0">
              <a:buNone/>
            </a:pPr>
            <a:r>
              <a:rPr lang="es-ES" dirty="0"/>
              <a:t>   </a:t>
            </a:r>
            <a:r>
              <a:rPr lang="es-ES" dirty="0" err="1"/>
              <a:t>Tº</a:t>
            </a:r>
            <a:r>
              <a:rPr lang="es-ES" dirty="0"/>
              <a:t>: </a:t>
            </a:r>
            <a:r>
              <a:rPr lang="es-ES" b="1" dirty="0"/>
              <a:t>38,3ªC</a:t>
            </a:r>
            <a:r>
              <a:rPr lang="es-ES" dirty="0"/>
              <a:t>. </a:t>
            </a:r>
            <a:r>
              <a:rPr lang="es-ES" dirty="0" err="1"/>
              <a:t>Eupneico</a:t>
            </a:r>
            <a:r>
              <a:rPr lang="es-ES" dirty="0"/>
              <a:t> en reposo con O2 3L/min. SatO2: 94% (con oxígeno).</a:t>
            </a:r>
          </a:p>
          <a:p>
            <a:pPr marL="0" indent="0">
              <a:buNone/>
            </a:pPr>
            <a:r>
              <a:rPr lang="es-ES" dirty="0"/>
              <a:t>   AP: murmullo vesicular conservado. </a:t>
            </a:r>
            <a:r>
              <a:rPr lang="es-ES" b="1" dirty="0" err="1"/>
              <a:t>Roncus</a:t>
            </a:r>
            <a:r>
              <a:rPr lang="es-ES" dirty="0"/>
              <a:t> difusos en ambos hemitórax. 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u="sng" dirty="0"/>
              <a:t>Pruebas complementarias: </a:t>
            </a:r>
          </a:p>
          <a:p>
            <a:pPr marL="0" indent="0">
              <a:buNone/>
            </a:pPr>
            <a:r>
              <a:rPr lang="es-ES" dirty="0"/>
              <a:t>Analítica sanguínea: </a:t>
            </a:r>
            <a:r>
              <a:rPr lang="es-ES" b="1" dirty="0"/>
              <a:t>Neutrofilia con desviación izquierda</a:t>
            </a:r>
            <a:r>
              <a:rPr lang="es-ES" dirty="0"/>
              <a:t>, leve </a:t>
            </a:r>
            <a:r>
              <a:rPr lang="es-ES" dirty="0" err="1"/>
              <a:t>linfopenia</a:t>
            </a:r>
            <a:r>
              <a:rPr lang="es-ES" dirty="0"/>
              <a:t>.</a:t>
            </a:r>
          </a:p>
          <a:p>
            <a:pPr marL="0" indent="0">
              <a:buNone/>
            </a:pPr>
            <a:r>
              <a:rPr lang="es-ES" dirty="0"/>
              <a:t>Broncoscopia: se observa en árbol bronquial derecho una masa verdosa, con superficie rugosa y lisa del lado contralateral (tras movilizarse con las biopsias) y con secreciones purulentas a su alrededor. </a:t>
            </a:r>
          </a:p>
          <a:p>
            <a:pPr marL="0" indent="0">
              <a:buNone/>
            </a:pPr>
            <a:r>
              <a:rPr lang="es-ES" dirty="0" err="1"/>
              <a:t>Rx</a:t>
            </a:r>
            <a:r>
              <a:rPr lang="es-ES" dirty="0"/>
              <a:t> simple de tórax: mostró.. </a:t>
            </a:r>
          </a:p>
        </p:txBody>
      </p:sp>
    </p:spTree>
    <p:extLst>
      <p:ext uri="{BB962C8B-B14F-4D97-AF65-F5344CB8AC3E}">
        <p14:creationId xmlns:p14="http://schemas.microsoft.com/office/powerpoint/2010/main" val="1678290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ECC3FDD-9554-49CA-9759-1713D32B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363" y="-142700"/>
            <a:ext cx="8610600" cy="1293028"/>
          </a:xfrm>
        </p:spPr>
        <p:txBody>
          <a:bodyPr/>
          <a:lstStyle/>
          <a:p>
            <a:r>
              <a:rPr lang="es-ES" dirty="0"/>
              <a:t>imágenes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0AC5AB71-9C0B-49E6-BB34-0D42FCC84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898" r="94" b="14051"/>
          <a:stretch/>
        </p:blipFill>
        <p:spPr>
          <a:xfrm>
            <a:off x="2551904" y="928468"/>
            <a:ext cx="7088192" cy="556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89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45311D-D03B-4A01-A66A-263332077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70815"/>
            <a:ext cx="8610600" cy="1293028"/>
          </a:xfrm>
        </p:spPr>
        <p:txBody>
          <a:bodyPr/>
          <a:lstStyle/>
          <a:p>
            <a:r>
              <a:rPr lang="es-ES" dirty="0"/>
              <a:t>INFORME  </a:t>
            </a:r>
            <a:r>
              <a:rPr lang="es-ES" dirty="0" err="1"/>
              <a:t>rx</a:t>
            </a:r>
            <a:r>
              <a:rPr lang="es-ES" dirty="0"/>
              <a:t> de tórax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A83D5C-BEC4-431D-8277-84DE303E4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99138"/>
            <a:ext cx="10820400" cy="4024125"/>
          </a:xfrm>
        </p:spPr>
        <p:txBody>
          <a:bodyPr>
            <a:normAutofit/>
          </a:bodyPr>
          <a:lstStyle/>
          <a:p>
            <a:r>
              <a:rPr lang="es-ES" sz="1800" dirty="0"/>
              <a:t>Aumento de la trama pulmonar con infiltrado alveolar en LSD.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endParaRPr lang="es-ES" dirty="0"/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endParaRPr lang="es-ES" u="sng" dirty="0"/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2400" u="sng" dirty="0"/>
              <a:t>DIAGNÓSTICO:</a:t>
            </a:r>
            <a:r>
              <a:rPr lang="es-ES" sz="2400" dirty="0"/>
              <a:t> </a:t>
            </a:r>
            <a:r>
              <a:rPr lang="es-ES" sz="2400" b="1" dirty="0"/>
              <a:t>Neumonía</a:t>
            </a:r>
            <a:r>
              <a:rPr lang="es-ES" sz="2400" dirty="0"/>
              <a:t> en LSD con </a:t>
            </a:r>
            <a:r>
              <a:rPr lang="es-ES" sz="2400" b="1" dirty="0"/>
              <a:t>reagudización de EPOC</a:t>
            </a:r>
            <a:r>
              <a:rPr lang="es-ES" sz="2400" dirty="0"/>
              <a:t> grave 		         por impactación de </a:t>
            </a:r>
            <a:r>
              <a:rPr lang="es-ES" sz="2400" b="1" dirty="0"/>
              <a:t>cuerpo extraño </a:t>
            </a:r>
            <a:r>
              <a:rPr lang="es-ES" sz="2400" dirty="0"/>
              <a:t>(guisante) en 		         BLSD.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383B084-CD42-4C55-B792-601ABB375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556" y="4601149"/>
            <a:ext cx="2607546" cy="2086036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CF536B-A79F-4A09-A4E7-FD5C642A1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630" y="4591322"/>
            <a:ext cx="2619829" cy="209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64588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45</TotalTime>
  <Words>237</Words>
  <Application>Microsoft Office PowerPoint</Application>
  <PresentationFormat>Panorámica</PresentationFormat>
  <Paragraphs>29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Berlin Sans FB</vt:lpstr>
      <vt:lpstr>Century Gothic</vt:lpstr>
      <vt:lpstr>Estela de condensación</vt:lpstr>
      <vt:lpstr>Caso cLínico pmq aparato respiratorio</vt:lpstr>
      <vt:lpstr>Presentación del caso</vt:lpstr>
      <vt:lpstr>Presentación de PowerPoint</vt:lpstr>
      <vt:lpstr>imágenes</vt:lpstr>
      <vt:lpstr>INFORME  rx de tórax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 2 talleres integrados</dc:title>
  <dc:creator>2alu</dc:creator>
  <cp:lastModifiedBy>noe Noguera</cp:lastModifiedBy>
  <cp:revision>4</cp:revision>
  <dcterms:created xsi:type="dcterms:W3CDTF">2019-04-15T11:09:32Z</dcterms:created>
  <dcterms:modified xsi:type="dcterms:W3CDTF">2019-05-02T15:00:16Z</dcterms:modified>
</cp:coreProperties>
</file>