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Playfair Display"/>
      <p:regular r:id="rId11"/>
      <p:bold r:id="rId12"/>
      <p:italic r:id="rId13"/>
      <p:boldItalic r:id="rId14"/>
    </p:embeddedFont>
    <p:embeddedFont>
      <p:font typeface="Lato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layfairDisplay-regular.fntdata"/><Relationship Id="rId10" Type="http://schemas.openxmlformats.org/officeDocument/2006/relationships/slide" Target="slides/slide5.xml"/><Relationship Id="rId13" Type="http://schemas.openxmlformats.org/officeDocument/2006/relationships/font" Target="fonts/PlayfairDisplay-italic.fntdata"/><Relationship Id="rId12" Type="http://schemas.openxmlformats.org/officeDocument/2006/relationships/font" Target="fonts/PlayfairDisplay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Lato-regular.fntdata"/><Relationship Id="rId14" Type="http://schemas.openxmlformats.org/officeDocument/2006/relationships/font" Target="fonts/PlayfairDisplay-boldItalic.fntdata"/><Relationship Id="rId17" Type="http://schemas.openxmlformats.org/officeDocument/2006/relationships/font" Target="fonts/Lato-italic.fntdata"/><Relationship Id="rId16" Type="http://schemas.openxmlformats.org/officeDocument/2006/relationships/font" Target="fonts/Lat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Lat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583802e4fc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583802e4fc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583802e4fc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583802e4fc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583802e4fc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583802e4fc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583802e4fc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583802e4fc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9050" y="748800"/>
            <a:ext cx="3645900" cy="3645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2992950" y="992700"/>
            <a:ext cx="3158100" cy="3158100"/>
          </a:xfrm>
          <a:prstGeom prst="rect">
            <a:avLst/>
          </a:prstGeom>
          <a:noFill/>
          <a:ln cap="flat" cmpd="sng" w="2857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33100"/>
            <a:ext cx="8520600" cy="1610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29194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509550" y="1423875"/>
            <a:ext cx="8124900" cy="179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91378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dk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oral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Imágenes Talleres Integrados III</a:t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6607100" y="3052650"/>
            <a:ext cx="2452500" cy="191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Servicio de Neumología del HGUA</a:t>
            </a:r>
            <a:endParaRPr sz="18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Begoña Farga Niñoles, 1880</a:t>
            </a:r>
            <a:endParaRPr sz="18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284850" y="189700"/>
            <a:ext cx="8574300" cy="5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Caso Neumología: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26550" y="961925"/>
            <a:ext cx="8490900" cy="400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s" sz="1800">
                <a:solidFill>
                  <a:schemeClr val="dk1"/>
                </a:solidFill>
              </a:rPr>
              <a:t>MOTIVO DE CONSULTA</a:t>
            </a:r>
            <a:r>
              <a:rPr lang="es" sz="1800">
                <a:solidFill>
                  <a:srgbClr val="000000"/>
                </a:solidFill>
              </a:rPr>
              <a:t>: Mujer de 92 años acude a urgencias por </a:t>
            </a:r>
            <a:r>
              <a:rPr b="1" lang="es" sz="1800">
                <a:solidFill>
                  <a:srgbClr val="000000"/>
                </a:solidFill>
              </a:rPr>
              <a:t>aumento de su disnea habitual.</a:t>
            </a:r>
            <a:endParaRPr b="1" sz="1800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800">
                <a:solidFill>
                  <a:srgbClr val="000000"/>
                </a:solidFill>
              </a:rPr>
              <a:t> 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s" sz="1800">
                <a:solidFill>
                  <a:schemeClr val="dk1"/>
                </a:solidFill>
              </a:rPr>
              <a:t>ANTECEDENTES DE INTERÉS</a:t>
            </a:r>
            <a:r>
              <a:rPr lang="es" sz="1800">
                <a:solidFill>
                  <a:srgbClr val="000000"/>
                </a:solidFill>
              </a:rPr>
              <a:t>: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es" sz="1800">
                <a:solidFill>
                  <a:srgbClr val="000000"/>
                </a:solidFill>
              </a:rPr>
              <a:t>HTA, no DM, no DLP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es" sz="1800">
                <a:solidFill>
                  <a:srgbClr val="000000"/>
                </a:solidFill>
              </a:rPr>
              <a:t>No fumadora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es" sz="1800">
                <a:solidFill>
                  <a:srgbClr val="000000"/>
                </a:solidFill>
              </a:rPr>
              <a:t>Ingreso en Marzo ‘19 en servicio de Neumología por agudización asma bronquial.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es" sz="1800">
                <a:solidFill>
                  <a:srgbClr val="000000"/>
                </a:solidFill>
              </a:rPr>
              <a:t>Seguimiento por Cardiología por mal control de TA.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es" sz="1800">
                <a:solidFill>
                  <a:srgbClr val="000000"/>
                </a:solidFill>
              </a:rPr>
              <a:t>Asma bronquial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23050" y="104550"/>
            <a:ext cx="8751300" cy="497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s" sz="1800">
                <a:solidFill>
                  <a:schemeClr val="dk1"/>
                </a:solidFill>
              </a:rPr>
              <a:t>ENFERMEDAD ACTUAL</a:t>
            </a:r>
            <a:r>
              <a:rPr lang="es" sz="1800">
                <a:solidFill>
                  <a:srgbClr val="000000"/>
                </a:solidFill>
              </a:rPr>
              <a:t>: Mujer de 93 años que acude a urgencias por </a:t>
            </a:r>
            <a:r>
              <a:rPr b="1" lang="es" sz="1800" u="sng">
                <a:solidFill>
                  <a:srgbClr val="000000"/>
                </a:solidFill>
              </a:rPr>
              <a:t>aumento de su disnea habitual</a:t>
            </a:r>
            <a:r>
              <a:rPr lang="es" sz="1800">
                <a:solidFill>
                  <a:srgbClr val="000000"/>
                </a:solidFill>
              </a:rPr>
              <a:t> desde el alta hospitalaria </a:t>
            </a:r>
            <a:r>
              <a:rPr b="1" lang="es" sz="1800" u="sng">
                <a:solidFill>
                  <a:srgbClr val="000000"/>
                </a:solidFill>
              </a:rPr>
              <a:t>hasta hacerse de reposo</a:t>
            </a:r>
            <a:r>
              <a:rPr lang="es" sz="1800">
                <a:solidFill>
                  <a:srgbClr val="000000"/>
                </a:solidFill>
              </a:rPr>
              <a:t> en las últimas horas.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es" sz="1800">
                <a:solidFill>
                  <a:srgbClr val="000000"/>
                </a:solidFill>
              </a:rPr>
              <a:t>Afebril, no mocos ni tos.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es" sz="1800">
                <a:solidFill>
                  <a:srgbClr val="000000"/>
                </a:solidFill>
              </a:rPr>
              <a:t>No palpitaciones ni edemas en MMII.</a:t>
            </a:r>
            <a:endParaRPr sz="1800">
              <a:solidFill>
                <a:srgbClr val="000000"/>
              </a:solidFill>
            </a:endParaRPr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s" sz="1800">
                <a:solidFill>
                  <a:schemeClr val="dk1"/>
                </a:solidFill>
              </a:rPr>
              <a:t>EXPLORACIÓN FÍSICA</a:t>
            </a:r>
            <a:r>
              <a:rPr lang="es" sz="1800">
                <a:solidFill>
                  <a:srgbClr val="000000"/>
                </a:solidFill>
              </a:rPr>
              <a:t>: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es" sz="1800">
                <a:solidFill>
                  <a:srgbClr val="000000"/>
                </a:solidFill>
              </a:rPr>
              <a:t>TA 124/60 mmHg, FC 131lpm, Sat O2: 92% basal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es" sz="1800">
                <a:solidFill>
                  <a:srgbClr val="000000"/>
                </a:solidFill>
              </a:rPr>
              <a:t>Consciente y orientada, </a:t>
            </a:r>
            <a:r>
              <a:rPr b="1" lang="es" sz="1800">
                <a:solidFill>
                  <a:srgbClr val="000000"/>
                </a:solidFill>
              </a:rPr>
              <a:t>regular estado general, palidez de piel y mucosas</a:t>
            </a:r>
            <a:r>
              <a:rPr lang="es" sz="1800">
                <a:solidFill>
                  <a:srgbClr val="000000"/>
                </a:solidFill>
              </a:rPr>
              <a:t>, no ingurgitación yugular, </a:t>
            </a:r>
            <a:r>
              <a:rPr b="1" lang="es" sz="1800">
                <a:solidFill>
                  <a:srgbClr val="000000"/>
                </a:solidFill>
              </a:rPr>
              <a:t>disneica en reposo</a:t>
            </a:r>
            <a:r>
              <a:rPr lang="es" sz="1800">
                <a:solidFill>
                  <a:srgbClr val="000000"/>
                </a:solidFill>
              </a:rPr>
              <a:t>.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es" sz="1800">
                <a:solidFill>
                  <a:srgbClr val="000000"/>
                </a:solidFill>
              </a:rPr>
              <a:t>AC: rítmica sin soplos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es" sz="1800">
                <a:solidFill>
                  <a:srgbClr val="000000"/>
                </a:solidFill>
              </a:rPr>
              <a:t>AP: </a:t>
            </a:r>
            <a:r>
              <a:rPr b="1" lang="es" sz="1800">
                <a:solidFill>
                  <a:srgbClr val="000000"/>
                </a:solidFill>
              </a:rPr>
              <a:t>hipoventilación en lóbulo medio e inferior izquierdo.</a:t>
            </a:r>
            <a:endParaRPr b="1"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es" sz="1800">
                <a:solidFill>
                  <a:srgbClr val="000000"/>
                </a:solidFill>
              </a:rPr>
              <a:t>MMII: no edemas ni signos de TVP.</a:t>
            </a:r>
            <a:endParaRPr sz="1800">
              <a:solidFill>
                <a:srgbClr val="000000"/>
              </a:solidFill>
            </a:endParaRPr>
          </a:p>
          <a:p>
            <a:pPr indent="0" lvl="0" marL="13716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52275" y="73175"/>
            <a:ext cx="5164500" cy="488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s" sz="1800">
                <a:solidFill>
                  <a:schemeClr val="dk1"/>
                </a:solidFill>
              </a:rPr>
              <a:t>PRUEBAS COMPLEMENTARIAS</a:t>
            </a:r>
            <a:r>
              <a:rPr lang="es" sz="1800">
                <a:solidFill>
                  <a:srgbClr val="000000"/>
                </a:solidFill>
              </a:rPr>
              <a:t>: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es" sz="1800">
                <a:solidFill>
                  <a:srgbClr val="000000"/>
                </a:solidFill>
              </a:rPr>
              <a:t>ECG: ritmo sinusal a 100lpm. Extrasístoles supraventriculares. BIRDHH.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es" sz="1800">
                <a:solidFill>
                  <a:srgbClr val="000000"/>
                </a:solidFill>
              </a:rPr>
              <a:t>AS: </a:t>
            </a:r>
            <a:r>
              <a:rPr b="1" lang="es" sz="1800">
                <a:solidFill>
                  <a:srgbClr val="000000"/>
                </a:solidFill>
              </a:rPr>
              <a:t>Leucocitosis</a:t>
            </a:r>
            <a:r>
              <a:rPr lang="es" sz="1800">
                <a:solidFill>
                  <a:srgbClr val="000000"/>
                </a:solidFill>
              </a:rPr>
              <a:t> </a:t>
            </a:r>
            <a:r>
              <a:rPr lang="es" sz="1600">
                <a:solidFill>
                  <a:srgbClr val="000000"/>
                </a:solidFill>
              </a:rPr>
              <a:t>(13,5 x 10^9/L)</a:t>
            </a:r>
            <a:r>
              <a:rPr lang="es" sz="1800">
                <a:solidFill>
                  <a:srgbClr val="000000"/>
                </a:solidFill>
              </a:rPr>
              <a:t>, </a:t>
            </a:r>
            <a:r>
              <a:rPr b="1" lang="es" sz="1800">
                <a:solidFill>
                  <a:srgbClr val="000000"/>
                </a:solidFill>
              </a:rPr>
              <a:t>neutrofilia</a:t>
            </a:r>
            <a:r>
              <a:rPr lang="es" sz="1800">
                <a:solidFill>
                  <a:srgbClr val="000000"/>
                </a:solidFill>
              </a:rPr>
              <a:t> </a:t>
            </a:r>
            <a:r>
              <a:rPr lang="es" sz="1600">
                <a:solidFill>
                  <a:srgbClr val="000000"/>
                </a:solidFill>
              </a:rPr>
              <a:t>(11,86x10^9/L)</a:t>
            </a:r>
            <a:r>
              <a:rPr lang="es" sz="1800">
                <a:solidFill>
                  <a:srgbClr val="000000"/>
                </a:solidFill>
              </a:rPr>
              <a:t>, </a:t>
            </a:r>
            <a:r>
              <a:rPr b="1" lang="es" sz="1800">
                <a:solidFill>
                  <a:srgbClr val="000000"/>
                </a:solidFill>
              </a:rPr>
              <a:t>linfopenia</a:t>
            </a:r>
            <a:r>
              <a:rPr lang="es" sz="1800">
                <a:solidFill>
                  <a:srgbClr val="000000"/>
                </a:solidFill>
              </a:rPr>
              <a:t> </a:t>
            </a:r>
            <a:r>
              <a:rPr lang="es" sz="1600">
                <a:solidFill>
                  <a:srgbClr val="000000"/>
                </a:solidFill>
              </a:rPr>
              <a:t>(1,07x10^9/L)</a:t>
            </a:r>
            <a:r>
              <a:rPr lang="es" sz="1800">
                <a:solidFill>
                  <a:srgbClr val="000000"/>
                </a:solidFill>
              </a:rPr>
              <a:t>, </a:t>
            </a:r>
            <a:r>
              <a:rPr b="1" lang="es" sz="1800" u="sng">
                <a:solidFill>
                  <a:srgbClr val="000000"/>
                </a:solidFill>
              </a:rPr>
              <a:t>elevación Dímero D</a:t>
            </a:r>
            <a:r>
              <a:rPr lang="es" sz="1800">
                <a:solidFill>
                  <a:srgbClr val="000000"/>
                </a:solidFill>
              </a:rPr>
              <a:t> </a:t>
            </a:r>
            <a:r>
              <a:rPr lang="es" sz="1600">
                <a:solidFill>
                  <a:srgbClr val="000000"/>
                </a:solidFill>
              </a:rPr>
              <a:t>(7233ng/mL)</a:t>
            </a:r>
            <a:r>
              <a:rPr lang="es" sz="1800">
                <a:solidFill>
                  <a:srgbClr val="000000"/>
                </a:solidFill>
              </a:rPr>
              <a:t>, elevación de glucosa </a:t>
            </a:r>
            <a:r>
              <a:rPr lang="es" sz="1600">
                <a:solidFill>
                  <a:srgbClr val="000000"/>
                </a:solidFill>
              </a:rPr>
              <a:t>(269mg/dL)</a:t>
            </a:r>
            <a:r>
              <a:rPr lang="es" sz="1800">
                <a:solidFill>
                  <a:srgbClr val="000000"/>
                </a:solidFill>
              </a:rPr>
              <a:t>, aumento de la creatinina </a:t>
            </a:r>
            <a:r>
              <a:rPr lang="es" sz="1600">
                <a:solidFill>
                  <a:srgbClr val="000000"/>
                </a:solidFill>
              </a:rPr>
              <a:t>(1,37 mg/dL)</a:t>
            </a:r>
            <a:r>
              <a:rPr lang="es" sz="1800">
                <a:solidFill>
                  <a:srgbClr val="000000"/>
                </a:solidFill>
              </a:rPr>
              <a:t>, Función glomerular disminuida </a:t>
            </a:r>
            <a:r>
              <a:rPr lang="es" sz="1600">
                <a:solidFill>
                  <a:srgbClr val="000000"/>
                </a:solidFill>
              </a:rPr>
              <a:t>(35,90 mL/min)</a:t>
            </a:r>
            <a:r>
              <a:rPr lang="es" sz="1800">
                <a:solidFill>
                  <a:srgbClr val="000000"/>
                </a:solidFill>
              </a:rPr>
              <a:t>, </a:t>
            </a:r>
            <a:r>
              <a:rPr b="1" lang="es" sz="1800">
                <a:solidFill>
                  <a:srgbClr val="000000"/>
                </a:solidFill>
              </a:rPr>
              <a:t>PCR elevada</a:t>
            </a:r>
            <a:r>
              <a:rPr lang="es" sz="1800">
                <a:solidFill>
                  <a:srgbClr val="000000"/>
                </a:solidFill>
              </a:rPr>
              <a:t> </a:t>
            </a:r>
            <a:r>
              <a:rPr lang="es" sz="1600">
                <a:solidFill>
                  <a:srgbClr val="000000"/>
                </a:solidFill>
              </a:rPr>
              <a:t>(6,48mg/dL)</a:t>
            </a:r>
            <a:r>
              <a:rPr lang="es" sz="1800">
                <a:solidFill>
                  <a:srgbClr val="000000"/>
                </a:solidFill>
              </a:rPr>
              <a:t>, elevación Lactato </a:t>
            </a:r>
            <a:r>
              <a:rPr lang="es" sz="1600">
                <a:solidFill>
                  <a:srgbClr val="000000"/>
                </a:solidFill>
              </a:rPr>
              <a:t>(3,9mmol/L)</a:t>
            </a:r>
            <a:r>
              <a:rPr lang="es" sz="1800">
                <a:solidFill>
                  <a:srgbClr val="000000"/>
                </a:solidFill>
              </a:rPr>
              <a:t>; Gasometría arterial: </a:t>
            </a:r>
            <a:r>
              <a:rPr b="1" lang="es" sz="1800">
                <a:solidFill>
                  <a:srgbClr val="000000"/>
                </a:solidFill>
              </a:rPr>
              <a:t>alcalosis respiratoria compensada</a:t>
            </a:r>
            <a:r>
              <a:rPr lang="es" sz="1800">
                <a:solidFill>
                  <a:srgbClr val="000000"/>
                </a:solidFill>
              </a:rPr>
              <a:t>.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es" sz="1800">
                <a:solidFill>
                  <a:srgbClr val="000000"/>
                </a:solidFill>
              </a:rPr>
              <a:t>ANGIOTAC Urgente: </a:t>
            </a:r>
            <a:r>
              <a:rPr b="1" lang="es" sz="1800" u="sng">
                <a:solidFill>
                  <a:srgbClr val="000000"/>
                </a:solidFill>
              </a:rPr>
              <a:t>SIGNOS DE TEP MASIVO CON SIGNOS DE SOBRECARGA DE CAVIDADES DERECHAS E HTP</a:t>
            </a:r>
            <a:r>
              <a:rPr lang="es" sz="1800" u="sng">
                <a:solidFill>
                  <a:srgbClr val="000000"/>
                </a:solidFill>
              </a:rPr>
              <a:t>.</a:t>
            </a:r>
            <a:endParaRPr sz="1800" u="sng">
              <a:solidFill>
                <a:srgbClr val="000000"/>
              </a:solidFill>
            </a:endParaRPr>
          </a:p>
        </p:txBody>
      </p:sp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 b="0" l="0" r="0" t="5356"/>
          <a:stretch/>
        </p:blipFill>
        <p:spPr>
          <a:xfrm>
            <a:off x="5055525" y="704100"/>
            <a:ext cx="3973475" cy="37353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s">
                <a:solidFill>
                  <a:schemeClr val="dk1"/>
                </a:solidFill>
              </a:rPr>
              <a:t>POSIBLE DIAGNÓSTICO</a:t>
            </a:r>
            <a:r>
              <a:rPr lang="es">
                <a:solidFill>
                  <a:srgbClr val="000000"/>
                </a:solidFill>
              </a:rPr>
              <a:t>: 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es">
                <a:solidFill>
                  <a:srgbClr val="000000"/>
                </a:solidFill>
              </a:rPr>
              <a:t>TEP bilateral masivo</a:t>
            </a:r>
            <a:endParaRPr>
              <a:solidFill>
                <a:srgbClr val="000000"/>
              </a:solidFill>
            </a:endParaRPr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s">
                <a:solidFill>
                  <a:schemeClr val="dk1"/>
                </a:solidFill>
              </a:rPr>
              <a:t>PLAN</a:t>
            </a:r>
            <a:r>
              <a:rPr lang="es">
                <a:solidFill>
                  <a:srgbClr val="000000"/>
                </a:solidFill>
              </a:rPr>
              <a:t>: 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es">
                <a:solidFill>
                  <a:srgbClr val="000000"/>
                </a:solidFill>
              </a:rPr>
              <a:t>Heparina IV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es">
                <a:solidFill>
                  <a:srgbClr val="000000"/>
                </a:solidFill>
              </a:rPr>
              <a:t>Pendiente ecocardiografía.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oral">
  <a:themeElements>
    <a:clrScheme name="Coral">
      <a:dk1>
        <a:srgbClr val="F55E61"/>
      </a:dk1>
      <a:lt1>
        <a:srgbClr val="FFFFFF"/>
      </a:lt1>
      <a:dk2>
        <a:srgbClr val="5E696C"/>
      </a:dk2>
      <a:lt2>
        <a:srgbClr val="BFC7CA"/>
      </a:lt2>
      <a:accent1>
        <a:srgbClr val="1E2D31"/>
      </a:accent1>
      <a:accent2>
        <a:srgbClr val="273C42"/>
      </a:accent2>
      <a:accent3>
        <a:srgbClr val="83D061"/>
      </a:accent3>
      <a:accent4>
        <a:srgbClr val="F6CD4C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