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3802e4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83802e4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83802e4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83802e4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3802e4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3802e4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3802e4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3802e4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a30e73dd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a30e73dd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83802e4f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83802e4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Imágenes Talleres Integrados III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607100" y="3052650"/>
            <a:ext cx="24525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Servicio de Neumología del HGUA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Begoña Farga Niñoles, 1880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84850" y="189700"/>
            <a:ext cx="8574300" cy="5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Caso Neumología: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26550" y="1296325"/>
            <a:ext cx="8490900" cy="36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MOTIVO DE CONSULTA</a:t>
            </a:r>
            <a:r>
              <a:rPr lang="es" sz="1800">
                <a:solidFill>
                  <a:srgbClr val="000000"/>
                </a:solidFill>
              </a:rPr>
              <a:t>: Varón de 43 años, derivado por MAP, que presenta </a:t>
            </a:r>
            <a:r>
              <a:rPr b="1" lang="es" sz="1800">
                <a:solidFill>
                  <a:srgbClr val="000000"/>
                </a:solidFill>
              </a:rPr>
              <a:t>dolor pleurítico derecho, fiebre, malestar general y expectoración purulenta de 2 semanas de evolución</a:t>
            </a:r>
            <a:r>
              <a:rPr lang="es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ANTECEDENTES DE INTERÉS</a:t>
            </a:r>
            <a:r>
              <a:rPr lang="es" sz="1800">
                <a:solidFill>
                  <a:srgbClr val="000000"/>
                </a:solidFill>
              </a:rPr>
              <a:t>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Exfumador desde hace 10 años de 7 paquetes/año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100 canarios en casa que no le ocasionan clínica respiratoria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No contacto con amianto/asbesto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No asma bronquial, neumonías o contacto conocido con TBC.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23050" y="485850"/>
            <a:ext cx="8145900" cy="41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ENFERMEDAD ACTUAL</a:t>
            </a:r>
            <a:r>
              <a:rPr lang="es" sz="1800">
                <a:solidFill>
                  <a:srgbClr val="000000"/>
                </a:solidFill>
              </a:rPr>
              <a:t>: Varón de 43 años que acude a urgencias remitido por MAP tras visitas reiteradas sin mejoría: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Hace 14 días: acude a MAP por </a:t>
            </a:r>
            <a:r>
              <a:rPr b="1" lang="es" sz="1800" u="sng">
                <a:solidFill>
                  <a:srgbClr val="000000"/>
                </a:solidFill>
              </a:rPr>
              <a:t>MEG, mialgias intensas y tos con expectoración blanquecina</a:t>
            </a:r>
            <a:r>
              <a:rPr lang="es" sz="1800">
                <a:solidFill>
                  <a:srgbClr val="000000"/>
                </a:solidFill>
              </a:rPr>
              <a:t>. Se le pauta tratamiento sintomático.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Hace 12 días: acude de nuevo a MAP por inicio de </a:t>
            </a:r>
            <a:r>
              <a:rPr b="1" lang="es" sz="1800" u="sng">
                <a:solidFill>
                  <a:srgbClr val="000000"/>
                </a:solidFill>
              </a:rPr>
              <a:t>fiebre de 39ºC</a:t>
            </a:r>
            <a:r>
              <a:rPr lang="es" sz="1800">
                <a:solidFill>
                  <a:srgbClr val="000000"/>
                </a:solidFill>
              </a:rPr>
              <a:t> y </a:t>
            </a:r>
            <a:r>
              <a:rPr b="1" lang="es" sz="1800" u="sng">
                <a:solidFill>
                  <a:srgbClr val="000000"/>
                </a:solidFill>
              </a:rPr>
              <a:t>exudado purulento</a:t>
            </a:r>
            <a:r>
              <a:rPr lang="es" sz="1800">
                <a:solidFill>
                  <a:srgbClr val="000000"/>
                </a:solidFill>
              </a:rPr>
              <a:t>. Se le diagnostica de amigdalitis pultácea y se le pauta Amoxicilina.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Tras 2 días en tratamiento sin mejoría, acude de nuevo, y se le cambia el tratamiento a Cefexima, con mejoría de la fiebre. Refiere </a:t>
            </a:r>
            <a:r>
              <a:rPr b="1" lang="es" sz="1800" u="sng">
                <a:solidFill>
                  <a:srgbClr val="000000"/>
                </a:solidFill>
              </a:rPr>
              <a:t>dolor pleurítico derecho</a:t>
            </a:r>
            <a:r>
              <a:rPr lang="es" sz="1800">
                <a:solidFill>
                  <a:srgbClr val="000000"/>
                </a:solidFill>
              </a:rPr>
              <a:t>, y se le realiza Rx de tórax en Centro de Salud.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 sz="1800">
                <a:solidFill>
                  <a:srgbClr val="000000"/>
                </a:solidFill>
              </a:rPr>
              <a:t>Es remitido al HGUA con </a:t>
            </a:r>
            <a:r>
              <a:rPr b="1" lang="es" sz="1800" u="sng">
                <a:solidFill>
                  <a:srgbClr val="000000"/>
                </a:solidFill>
              </a:rPr>
              <a:t>sospecha de neumonía basal derecha</a:t>
            </a:r>
            <a:r>
              <a:rPr lang="es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15000" y="52275"/>
            <a:ext cx="8970000" cy="49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EXPLORACIÓN FÍSICA</a:t>
            </a:r>
            <a:r>
              <a:rPr lang="es" sz="1600">
                <a:solidFill>
                  <a:srgbClr val="000000"/>
                </a:solidFill>
              </a:rPr>
              <a:t>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BEG, CyO, lenguaje conservado, ligero nerviosismo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TA: 134/75 mmHg  Tª 37ºC  FR: 20rpm  Sat O2: 93% basal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AC: rítmica, sin soplos ni ruidos patológicos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s" sz="1600" u="sng">
                <a:solidFill>
                  <a:srgbClr val="000000"/>
                </a:solidFill>
              </a:rPr>
              <a:t>AP: MVC con abolición del murmullo y crepitantes en base derecha</a:t>
            </a:r>
            <a:endParaRPr b="1" sz="1600" u="sng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Abdomen: blando, depresible, no doloroso a la palpación, no masas ni megalias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MMII: no edema ni signos de TVP</a:t>
            </a:r>
            <a:endParaRPr sz="1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>
                <a:solidFill>
                  <a:schemeClr val="dk1"/>
                </a:solidFill>
              </a:rPr>
              <a:t>PRUEBAS COMPLEMENTARIAS</a:t>
            </a:r>
            <a:r>
              <a:rPr lang="es" sz="1600">
                <a:solidFill>
                  <a:srgbClr val="000000"/>
                </a:solidFill>
              </a:rPr>
              <a:t>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s" sz="1600" u="sng">
                <a:solidFill>
                  <a:srgbClr val="000000"/>
                </a:solidFill>
              </a:rPr>
              <a:t>PCR gripe negativa</a:t>
            </a:r>
            <a:endParaRPr b="1" sz="1600" u="sng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s" sz="1600" u="sng">
                <a:solidFill>
                  <a:srgbClr val="000000"/>
                </a:solidFill>
              </a:rPr>
              <a:t>Antigenuria Legionella y Neumococo negativa</a:t>
            </a:r>
            <a:endParaRPr b="1" sz="1600" u="sng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AS: Aumento PCR (22), CK elevada (600), leucocitosis (12,08 x 10^3/microlitro) sin neutrofilia y con ligera linfopenia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s" sz="1600">
                <a:solidFill>
                  <a:srgbClr val="000000"/>
                </a:solidFill>
              </a:rPr>
              <a:t>Gasometría arterial: hipoxemia, alcalosis respiratoria: pH 7,5 pCO2 28 pO2 76 H2CO3 22, Sat O2 96%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27745" l="0" r="0" t="25569"/>
          <a:stretch/>
        </p:blipFill>
        <p:spPr>
          <a:xfrm>
            <a:off x="156825" y="740963"/>
            <a:ext cx="4411777" cy="36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32066" l="0" r="0" t="15434"/>
          <a:stretch/>
        </p:blipFill>
        <p:spPr>
          <a:xfrm>
            <a:off x="4892600" y="740975"/>
            <a:ext cx="4027701" cy="366157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6825" y="146350"/>
            <a:ext cx="54885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Rx Tórax PA y Lateral: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47800" y="4495275"/>
            <a:ext cx="86484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Lato"/>
                <a:ea typeface="Lato"/>
                <a:cs typeface="Lato"/>
                <a:sym typeface="Lato"/>
              </a:rPr>
              <a:t>Resultado</a:t>
            </a:r>
            <a:r>
              <a:rPr lang="es" sz="1800"/>
              <a:t>: </a:t>
            </a:r>
            <a:r>
              <a:rPr b="1" lang="es" sz="1800">
                <a:latin typeface="Lato"/>
                <a:ea typeface="Lato"/>
                <a:cs typeface="Lato"/>
                <a:sym typeface="Lato"/>
              </a:rPr>
              <a:t>Derrame pleural derecho con pinzamiento del seno costofrénico derecho y aumento de la trama broncoalveolar.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3221700" cy="4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TC torácico ventana mediastino:</a:t>
            </a:r>
            <a:endParaRPr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-"/>
            </a:pPr>
            <a:r>
              <a:rPr lang="e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Derrame pleural derecho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-"/>
            </a:pPr>
            <a:r>
              <a:rPr lang="e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Derrame cisura horizontal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34145" l="0" r="0" t="8649"/>
          <a:stretch/>
        </p:blipFill>
        <p:spPr>
          <a:xfrm>
            <a:off x="3847175" y="254150"/>
            <a:ext cx="4558074" cy="463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POSIBLES DIAGNÓSTICOS</a:t>
            </a:r>
            <a:r>
              <a:rPr lang="es">
                <a:solidFill>
                  <a:srgbClr val="000000"/>
                </a:solidFill>
              </a:rPr>
              <a:t>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>
                <a:solidFill>
                  <a:srgbClr val="000000"/>
                </a:solidFill>
              </a:rPr>
              <a:t>Neumonía LID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>
                <a:solidFill>
                  <a:srgbClr val="000000"/>
                </a:solidFill>
              </a:rPr>
              <a:t>Tuberculosis pleural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chemeClr val="dk1"/>
                </a:solidFill>
              </a:rPr>
              <a:t>PLAN</a:t>
            </a:r>
            <a:r>
              <a:rPr lang="es">
                <a:solidFill>
                  <a:srgbClr val="000000"/>
                </a:solidFill>
              </a:rPr>
              <a:t>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>
                <a:solidFill>
                  <a:srgbClr val="000000"/>
                </a:solidFill>
              </a:rPr>
              <a:t>Pendientes: Cultivo esputo, BAAR, Toracocentesis y Hemocultivos x2 si fiebre.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s">
                <a:solidFill>
                  <a:srgbClr val="000000"/>
                </a:solidFill>
              </a:rPr>
              <a:t>En tratamiento con Levofloxacino comprimidos 500mg/24h y Dextrometorfano 30mg/8h oral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