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59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858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74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923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02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72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111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19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57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81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A847CFC-816F-41D0-AAC0-9BF4FEBC753E}" type="datetimeFigureOut">
              <a:rPr lang="es-ES" smtClean="0"/>
              <a:t>20/03/2019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93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D2893D-2063-4649-BB89-B7D15D36B7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Servicio de cardiología hospital general universitario de elche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22E9F7-5B3B-4BE0-983F-C293A898D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Aprobado por el doctor Antonio García Honrubia</a:t>
            </a:r>
          </a:p>
          <a:p>
            <a:r>
              <a:rPr lang="es-ES" dirty="0"/>
              <a:t>Curso 2018-2019</a:t>
            </a:r>
          </a:p>
          <a:p>
            <a:r>
              <a:rPr lang="es-ES" dirty="0"/>
              <a:t>María Zapata Pascual</a:t>
            </a:r>
          </a:p>
        </p:txBody>
      </p:sp>
    </p:spTree>
    <p:extLst>
      <p:ext uri="{BB962C8B-B14F-4D97-AF65-F5344CB8AC3E}">
        <p14:creationId xmlns:p14="http://schemas.microsoft.com/office/powerpoint/2010/main" val="326777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009C2-C055-44A7-8552-F1629CD2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6BBCCE-58A7-4852-9DE0-071037019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1772816"/>
            <a:ext cx="8375904" cy="4239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sz="1800" dirty="0"/>
          </a:p>
          <a:p>
            <a:pPr marL="128016" lvl="1" indent="0">
              <a:buNone/>
            </a:pPr>
            <a:r>
              <a:rPr lang="es-ES" sz="1800" dirty="0"/>
              <a:t>Varón de 47 años que acude a urgencias por </a:t>
            </a:r>
            <a:r>
              <a:rPr lang="es-ES" sz="1800" b="1" u="sng" dirty="0"/>
              <a:t>4 episodios de dolor torácico de esfuerzo de 10 minutos de duración</a:t>
            </a:r>
            <a:r>
              <a:rPr lang="es-ES" sz="1800" dirty="0"/>
              <a:t>, que ceden en reposo, de una semana de evolución y </a:t>
            </a:r>
            <a:r>
              <a:rPr lang="es-ES" sz="1800" b="1" u="sng" dirty="0"/>
              <a:t>un episodio </a:t>
            </a:r>
            <a:r>
              <a:rPr lang="es-ES" sz="1800" dirty="0"/>
              <a:t>de dolor torácico, por el que acude a urgencias, </a:t>
            </a:r>
            <a:r>
              <a:rPr lang="es-ES" sz="1800" b="1" u="sng" dirty="0"/>
              <a:t>mientras dormía</a:t>
            </a:r>
            <a:r>
              <a:rPr lang="es-ES" sz="1800" dirty="0"/>
              <a:t>. No clínica de ICC, no síncope ni palpitaciones </a:t>
            </a:r>
          </a:p>
          <a:p>
            <a:pPr marL="128016" lvl="1" indent="0">
              <a:buNone/>
            </a:pPr>
            <a:endParaRPr lang="es-ES" sz="1800" dirty="0"/>
          </a:p>
          <a:p>
            <a:pPr marL="128016" lvl="1" indent="0">
              <a:buNone/>
            </a:pPr>
            <a:r>
              <a:rPr lang="es-ES" sz="1800" b="1" dirty="0"/>
              <a:t>Antecedentes: </a:t>
            </a:r>
          </a:p>
          <a:p>
            <a:pPr marL="128016" lvl="1" indent="0">
              <a:buNone/>
            </a:pPr>
            <a:r>
              <a:rPr lang="es-ES" sz="1800" dirty="0"/>
              <a:t>AP: ingreso en 2008 en cardiología por dolor torácico sin evidencia de isquemia aguda</a:t>
            </a:r>
          </a:p>
          <a:p>
            <a:pPr marL="128016" lvl="1" indent="0">
              <a:buNone/>
            </a:pPr>
            <a:r>
              <a:rPr lang="es-ES" sz="1800" dirty="0"/>
              <a:t>AF: padre, hermano de su padre y hermana con patología coronaria. </a:t>
            </a:r>
          </a:p>
          <a:p>
            <a:pPr marL="128016" lvl="1" indent="0">
              <a:buNone/>
            </a:pPr>
            <a:endParaRPr lang="es-ES" sz="1800" dirty="0"/>
          </a:p>
          <a:p>
            <a:pPr marL="128016" lvl="1" indent="0">
              <a:buNone/>
            </a:pPr>
            <a:r>
              <a:rPr lang="es-ES" sz="1800" b="1" dirty="0"/>
              <a:t>Exploración física NORMAL</a:t>
            </a:r>
            <a:endParaRPr lang="es-ES" sz="1800" dirty="0"/>
          </a:p>
          <a:p>
            <a:pPr marL="128016" lvl="1" indent="0">
              <a:buNone/>
            </a:pPr>
            <a:endParaRPr lang="es-ES" sz="1800" dirty="0"/>
          </a:p>
          <a:p>
            <a:pPr marL="128016" lvl="1" indent="0">
              <a:buNone/>
            </a:pPr>
            <a:r>
              <a:rPr lang="es-ES" sz="1800" b="1" u="sng" dirty="0"/>
              <a:t>NO ELEVA TROPONINAS </a:t>
            </a:r>
            <a:r>
              <a:rPr lang="es-ES" sz="1800" dirty="0"/>
              <a:t>(valores: 0,06 ng/ml)</a:t>
            </a:r>
          </a:p>
          <a:p>
            <a:pPr marL="128016" lvl="1" indent="0">
              <a:buNone/>
            </a:pPr>
            <a:endParaRPr lang="es-ES" sz="1800" dirty="0"/>
          </a:p>
          <a:p>
            <a:pPr marL="128016" lvl="1" indent="0">
              <a:buNone/>
            </a:pPr>
            <a:r>
              <a:rPr lang="es-ES" sz="1800" b="1" dirty="0"/>
              <a:t>ECG </a:t>
            </a:r>
            <a:r>
              <a:rPr lang="es-ES" sz="1800" dirty="0"/>
              <a:t>normal salvo </a:t>
            </a:r>
            <a:r>
              <a:rPr lang="es-ES" sz="1800" b="1" u="sng" dirty="0"/>
              <a:t>elevación del punto J </a:t>
            </a:r>
            <a:r>
              <a:rPr lang="es-ES" sz="1800" dirty="0"/>
              <a:t>en derivaciones precordiales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766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6421B2-ADE5-4B43-B28A-7CBC889A6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272" y="116632"/>
            <a:ext cx="7290054" cy="1499616"/>
          </a:xfrm>
        </p:spPr>
        <p:txBody>
          <a:bodyPr/>
          <a:lstStyle/>
          <a:p>
            <a:pPr algn="ctr"/>
            <a:r>
              <a:rPr lang="es-ES" dirty="0"/>
              <a:t>Coronariografía:</a:t>
            </a:r>
          </a:p>
        </p:txBody>
      </p:sp>
      <p:pic>
        <p:nvPicPr>
          <p:cNvPr id="4" name="Marcador de contenido 8" descr="Imagen que contiene exterior, edificio&#10;&#10;Descripción generada automáticamente">
            <a:extLst>
              <a:ext uri="{FF2B5EF4-FFF2-40B4-BE49-F238E27FC236}">
                <a16:creationId xmlns:a16="http://schemas.microsoft.com/office/drawing/2014/main" id="{8A868F47-1B98-4B58-9D96-F0A481931C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9" r="4907" b="8575"/>
          <a:stretch/>
        </p:blipFill>
        <p:spPr>
          <a:xfrm>
            <a:off x="2195736" y="1481478"/>
            <a:ext cx="4327127" cy="5059821"/>
          </a:xfrm>
        </p:spPr>
      </p:pic>
    </p:spTree>
    <p:extLst>
      <p:ext uri="{BB962C8B-B14F-4D97-AF65-F5344CB8AC3E}">
        <p14:creationId xmlns:p14="http://schemas.microsoft.com/office/powerpoint/2010/main" val="328748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8A9F0-9838-42CE-9C8B-0C55BE42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Descripción de la imagen,  diagnóstico y tratamiento: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08752B-7DE2-46E2-8A85-9EDF51DC6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9733" y="2257172"/>
            <a:ext cx="7290055" cy="4023360"/>
          </a:xfrm>
        </p:spPr>
        <p:txBody>
          <a:bodyPr/>
          <a:lstStyle/>
          <a:p>
            <a:r>
              <a:rPr lang="es-ES" b="1" dirty="0"/>
              <a:t>Coronariografía: </a:t>
            </a:r>
            <a:r>
              <a:rPr lang="es-ES" dirty="0"/>
              <a:t>lesión 90% en coronaria derecha. </a:t>
            </a:r>
            <a:endParaRPr lang="es-ES" b="1" dirty="0"/>
          </a:p>
          <a:p>
            <a:r>
              <a:rPr lang="es-ES" b="1" dirty="0"/>
              <a:t>Diagnóstico: </a:t>
            </a:r>
            <a:r>
              <a:rPr lang="es-ES" dirty="0"/>
              <a:t>ANGINA INESTABLE</a:t>
            </a:r>
          </a:p>
          <a:p>
            <a:r>
              <a:rPr lang="es-ES" b="1" dirty="0"/>
              <a:t>tratamiento: </a:t>
            </a:r>
            <a:r>
              <a:rPr lang="es-ES" dirty="0"/>
              <a:t>angioplastia mediante colocación de STENT </a:t>
            </a:r>
            <a:r>
              <a:rPr lang="es-ES" dirty="0" err="1"/>
              <a:t>farmacoactivo</a:t>
            </a:r>
            <a:r>
              <a:rPr lang="es-ES" dirty="0"/>
              <a:t> en coronaria derecha. </a:t>
            </a:r>
          </a:p>
        </p:txBody>
      </p:sp>
    </p:spTree>
    <p:extLst>
      <p:ext uri="{BB962C8B-B14F-4D97-AF65-F5344CB8AC3E}">
        <p14:creationId xmlns:p14="http://schemas.microsoft.com/office/powerpoint/2010/main" val="3446151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72</TotalTime>
  <Words>172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Integral</vt:lpstr>
      <vt:lpstr>Servicio de cardiología hospital general universitario de elche</vt:lpstr>
      <vt:lpstr>CASO CLÍNICO:</vt:lpstr>
      <vt:lpstr>Coronariografía:</vt:lpstr>
      <vt:lpstr>Descripción de la imagen,  diagnóstico y tratamiento: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Servicio de cardiología hospital general universitario de elche</dc:title>
  <dc:creator>María Zapata Pascual</dc:creator>
  <cp:lastModifiedBy>María Zapata Pascual</cp:lastModifiedBy>
  <cp:revision>4</cp:revision>
  <dcterms:created xsi:type="dcterms:W3CDTF">2019-03-20T17:01:47Z</dcterms:created>
  <dcterms:modified xsi:type="dcterms:W3CDTF">2019-03-20T18:47:25Z</dcterms:modified>
</cp:coreProperties>
</file>