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62" autoAdjust="0"/>
    <p:restoredTop sz="94660"/>
  </p:normalViewPr>
  <p:slideViewPr>
    <p:cSldViewPr snapToGrid="0">
      <p:cViewPr>
        <p:scale>
          <a:sx n="75" d="100"/>
          <a:sy n="75" d="100"/>
        </p:scale>
        <p:origin x="4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7B9F-4999-4268-BA04-A4314EEE727B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B48A-7EEA-44CE-8BD1-09D8EBB4C3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9343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7B9F-4999-4268-BA04-A4314EEE727B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B48A-7EEA-44CE-8BD1-09D8EBB4C3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2828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7B9F-4999-4268-BA04-A4314EEE727B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B48A-7EEA-44CE-8BD1-09D8EBB4C387}" type="slidenum">
              <a:rPr lang="es-ES" smtClean="0"/>
              <a:t>‹Nº›</a:t>
            </a:fld>
            <a:endParaRPr lang="es-E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29785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7B9F-4999-4268-BA04-A4314EEE727B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B48A-7EEA-44CE-8BD1-09D8EBB4C3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3540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7B9F-4999-4268-BA04-A4314EEE727B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B48A-7EEA-44CE-8BD1-09D8EBB4C387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225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7B9F-4999-4268-BA04-A4314EEE727B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B48A-7EEA-44CE-8BD1-09D8EBB4C3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23625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7B9F-4999-4268-BA04-A4314EEE727B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B48A-7EEA-44CE-8BD1-09D8EBB4C3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07541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7B9F-4999-4268-BA04-A4314EEE727B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B48A-7EEA-44CE-8BD1-09D8EBB4C3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9600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7B9F-4999-4268-BA04-A4314EEE727B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B48A-7EEA-44CE-8BD1-09D8EBB4C3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4615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7B9F-4999-4268-BA04-A4314EEE727B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B48A-7EEA-44CE-8BD1-09D8EBB4C3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7559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7B9F-4999-4268-BA04-A4314EEE727B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B48A-7EEA-44CE-8BD1-09D8EBB4C3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9581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7B9F-4999-4268-BA04-A4314EEE727B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B48A-7EEA-44CE-8BD1-09D8EBB4C3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2363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7B9F-4999-4268-BA04-A4314EEE727B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B48A-7EEA-44CE-8BD1-09D8EBB4C3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358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7B9F-4999-4268-BA04-A4314EEE727B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B48A-7EEA-44CE-8BD1-09D8EBB4C3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0006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7B9F-4999-4268-BA04-A4314EEE727B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B48A-7EEA-44CE-8BD1-09D8EBB4C3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35437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B7B9F-4999-4268-BA04-A4314EEE727B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9B48A-7EEA-44CE-8BD1-09D8EBB4C3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4793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B7B9F-4999-4268-BA04-A4314EEE727B}" type="datetimeFigureOut">
              <a:rPr lang="es-ES" smtClean="0"/>
              <a:t>14/05/2019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FB9B48A-7EEA-44CE-8BD1-09D8EBB4C38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7301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0630" y="300445"/>
            <a:ext cx="9953896" cy="5121987"/>
          </a:xfrm>
        </p:spPr>
        <p:txBody>
          <a:bodyPr/>
          <a:lstStyle/>
          <a:p>
            <a:pPr algn="ctr"/>
            <a:r>
              <a:rPr lang="es-ES" sz="8000" dirty="0" smtClean="0"/>
              <a:t>CASO CLÍNICO</a:t>
            </a:r>
            <a:r>
              <a:rPr lang="es-ES" sz="8000" u="sng" dirty="0" smtClean="0"/>
              <a:t/>
            </a:r>
            <a:br>
              <a:rPr lang="es-ES" sz="8000" u="sng" dirty="0" smtClean="0"/>
            </a:br>
            <a:r>
              <a:rPr lang="es-ES" sz="8000" u="sng" dirty="0" smtClean="0"/>
              <a:t> </a:t>
            </a:r>
            <a:r>
              <a:rPr lang="es-ES" sz="8000" u="sng" dirty="0" smtClean="0"/>
              <a:t>INFECCIOSAS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22850" y="5422433"/>
            <a:ext cx="7766936" cy="1096899"/>
          </a:xfrm>
        </p:spPr>
        <p:txBody>
          <a:bodyPr>
            <a:normAutofit lnSpcReduction="10000"/>
          </a:bodyPr>
          <a:lstStyle/>
          <a:p>
            <a:pPr algn="l"/>
            <a:r>
              <a:rPr lang="es-ES" dirty="0" smtClean="0"/>
              <a:t>Lara Lamoneda Gadea</a:t>
            </a:r>
          </a:p>
          <a:p>
            <a:pPr algn="l"/>
            <a:r>
              <a:rPr lang="es-ES" dirty="0" smtClean="0"/>
              <a:t>Hospital General Universitario Elche</a:t>
            </a:r>
          </a:p>
          <a:p>
            <a:pPr algn="l"/>
            <a:r>
              <a:rPr lang="es-ES" dirty="0" smtClean="0"/>
              <a:t>Grupo 11-12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34170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96389" y="809897"/>
            <a:ext cx="9731828" cy="5943600"/>
          </a:xfrm>
        </p:spPr>
        <p:txBody>
          <a:bodyPr/>
          <a:lstStyle/>
          <a:p>
            <a:endParaRPr lang="es-ES" dirty="0" smtClean="0"/>
          </a:p>
          <a:p>
            <a:r>
              <a:rPr lang="es-ES" sz="2000" u="sng" dirty="0" smtClean="0"/>
              <a:t>Motivo de consulta</a:t>
            </a:r>
            <a:r>
              <a:rPr lang="es-ES" sz="2000" dirty="0" smtClean="0"/>
              <a:t>: Varón de 72 años que ingresa por MEG y aumento de su disnea basal</a:t>
            </a:r>
            <a:endParaRPr lang="es-ES" sz="2000" dirty="0" smtClean="0"/>
          </a:p>
          <a:p>
            <a:r>
              <a:rPr lang="es-ES" sz="2000" u="sng" dirty="0" smtClean="0"/>
              <a:t>Antecedentes patológicos: </a:t>
            </a:r>
            <a:r>
              <a:rPr lang="es-ES" sz="2000" dirty="0" smtClean="0"/>
              <a:t>No RAM. </a:t>
            </a:r>
            <a:r>
              <a:rPr lang="es-ES" sz="2000" dirty="0" smtClean="0"/>
              <a:t>HTA. No DLP. DM tipo 2. FA crónica </a:t>
            </a:r>
            <a:r>
              <a:rPr lang="es-ES" sz="2000" dirty="0" err="1" smtClean="0"/>
              <a:t>anticoagulada</a:t>
            </a:r>
            <a:r>
              <a:rPr lang="es-ES" sz="2000" dirty="0" smtClean="0"/>
              <a:t>. IC con FEVI moderadamente deprimida. Infecciones respiratorias de repetición.</a:t>
            </a:r>
          </a:p>
          <a:p>
            <a:pPr marL="400050" lvl="1" indent="0">
              <a:buNone/>
            </a:pPr>
            <a:r>
              <a:rPr lang="es-ES" sz="2000" dirty="0" smtClean="0"/>
              <a:t>-</a:t>
            </a:r>
            <a:r>
              <a:rPr lang="es-ES" sz="2000" dirty="0" err="1" smtClean="0"/>
              <a:t>Iqx</a:t>
            </a:r>
            <a:r>
              <a:rPr lang="es-ES" sz="2000" dirty="0" smtClean="0"/>
              <a:t>: Reemplazo válvula aórtica 1976, </a:t>
            </a:r>
            <a:r>
              <a:rPr lang="es-ES" sz="2000" dirty="0" err="1" smtClean="0"/>
              <a:t>RVAo</a:t>
            </a:r>
            <a:r>
              <a:rPr lang="es-ES" sz="2000" dirty="0" smtClean="0"/>
              <a:t> mecánica en 1993 con endocarditis protésica tardía. </a:t>
            </a:r>
          </a:p>
          <a:p>
            <a:r>
              <a:rPr lang="es-ES" sz="2000" u="sng" dirty="0" smtClean="0"/>
              <a:t>Enfermedad actual</a:t>
            </a:r>
            <a:r>
              <a:rPr lang="es-ES" sz="2000" dirty="0" smtClean="0"/>
              <a:t>: Hombre de 72 años que acude por tos con escasa expectoración y fiebre de 3 días de evolución. Aumento de su disnea basal hasta hacerse de moderados esfuerzos. Fiebre de hasta 39,9 </a:t>
            </a:r>
            <a:r>
              <a:rPr lang="es-ES" sz="2000" dirty="0" err="1" smtClean="0"/>
              <a:t>ºC</a:t>
            </a:r>
            <a:r>
              <a:rPr lang="es-ES" sz="2000" dirty="0" smtClean="0"/>
              <a:t>. No manipulación dentaria reciente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77825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13954" y="483327"/>
            <a:ext cx="10293532" cy="60872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3600" u="sng" dirty="0" smtClean="0"/>
              <a:t>EXPLORACIONES </a:t>
            </a:r>
            <a:r>
              <a:rPr lang="es-ES" sz="3600" u="sng" dirty="0" smtClean="0"/>
              <a:t>COMPLEMENTARIAS</a:t>
            </a:r>
          </a:p>
          <a:p>
            <a:pPr marL="0" indent="0" algn="ctr">
              <a:buNone/>
            </a:pPr>
            <a:endParaRPr lang="es-ES" sz="3600" u="sng" dirty="0" smtClean="0"/>
          </a:p>
          <a:p>
            <a:r>
              <a:rPr lang="es-ES" u="sng" dirty="0"/>
              <a:t>Exploración física: </a:t>
            </a:r>
            <a:r>
              <a:rPr lang="es-ES" dirty="0" smtClean="0"/>
              <a:t>TA: 123/54 </a:t>
            </a:r>
            <a:r>
              <a:rPr lang="es-ES" dirty="0"/>
              <a:t>mm </a:t>
            </a:r>
            <a:r>
              <a:rPr lang="es-ES" dirty="0" err="1" smtClean="0"/>
              <a:t>Hg.Tª</a:t>
            </a:r>
            <a:r>
              <a:rPr lang="es-ES" dirty="0" smtClean="0"/>
              <a:t>: 38,5ºC. </a:t>
            </a:r>
            <a:r>
              <a:rPr lang="es-ES" dirty="0"/>
              <a:t>FC: </a:t>
            </a:r>
            <a:r>
              <a:rPr lang="es-ES" dirty="0" smtClean="0"/>
              <a:t>71 </a:t>
            </a:r>
            <a:r>
              <a:rPr lang="es-ES" dirty="0" err="1" smtClean="0"/>
              <a:t>lpm</a:t>
            </a:r>
            <a:r>
              <a:rPr lang="es-ES" dirty="0" smtClean="0"/>
              <a:t>. </a:t>
            </a:r>
            <a:r>
              <a:rPr lang="es-ES" dirty="0" err="1" smtClean="0"/>
              <a:t>Sat</a:t>
            </a:r>
            <a:r>
              <a:rPr lang="es-ES" dirty="0" smtClean="0"/>
              <a:t> 02: 90%</a:t>
            </a:r>
          </a:p>
          <a:p>
            <a:pPr marL="0" indent="0">
              <a:buNone/>
            </a:pPr>
            <a:r>
              <a:rPr lang="es-ES" dirty="0"/>
              <a:t>-AC: Ruido metálico protésico </a:t>
            </a:r>
          </a:p>
          <a:p>
            <a:pPr marL="0" indent="0">
              <a:buNone/>
            </a:pPr>
            <a:r>
              <a:rPr lang="es-ES" dirty="0"/>
              <a:t>-AP: </a:t>
            </a:r>
            <a:r>
              <a:rPr lang="es-ES" dirty="0" err="1"/>
              <a:t>Roncus</a:t>
            </a:r>
            <a:r>
              <a:rPr lang="es-ES" dirty="0"/>
              <a:t> dispersos </a:t>
            </a:r>
          </a:p>
          <a:p>
            <a:pPr marL="0" indent="0">
              <a:buNone/>
            </a:pPr>
            <a:endParaRPr lang="es-ES" dirty="0" smtClean="0"/>
          </a:p>
          <a:p>
            <a:r>
              <a:rPr lang="es-ES" u="sng" dirty="0" smtClean="0"/>
              <a:t>Pruebas complementarias:</a:t>
            </a:r>
          </a:p>
          <a:p>
            <a:pPr marL="0" indent="0">
              <a:buNone/>
            </a:pPr>
            <a:r>
              <a:rPr lang="es-ES" dirty="0" smtClean="0"/>
              <a:t>-ECG</a:t>
            </a:r>
          </a:p>
          <a:p>
            <a:pPr marL="0" indent="0">
              <a:buNone/>
            </a:pPr>
            <a:r>
              <a:rPr lang="es-ES" dirty="0" smtClean="0"/>
              <a:t>-Analítica sanguínea: PCR 154 mg/L</a:t>
            </a:r>
            <a:endParaRPr lang="es-ES" dirty="0"/>
          </a:p>
          <a:p>
            <a:pPr marL="0" indent="0">
              <a:buNone/>
            </a:pPr>
            <a:r>
              <a:rPr lang="es-ES" dirty="0" smtClean="0"/>
              <a:t>-</a:t>
            </a:r>
            <a:r>
              <a:rPr lang="es-ES" dirty="0" err="1" smtClean="0"/>
              <a:t>Antigenuria</a:t>
            </a:r>
            <a:r>
              <a:rPr lang="es-ES" dirty="0" smtClean="0"/>
              <a:t> Neumococo y </a:t>
            </a:r>
            <a:r>
              <a:rPr lang="es-ES" dirty="0" err="1" smtClean="0"/>
              <a:t>Legionella</a:t>
            </a:r>
            <a:r>
              <a:rPr lang="es-ES" dirty="0" smtClean="0"/>
              <a:t> negativo </a:t>
            </a:r>
          </a:p>
          <a:p>
            <a:pPr marL="0" indent="0">
              <a:buNone/>
            </a:pPr>
            <a:r>
              <a:rPr lang="es-ES" dirty="0" smtClean="0"/>
              <a:t>-Prueba Gripe A y B negativas</a:t>
            </a:r>
          </a:p>
          <a:p>
            <a:pPr marL="0" indent="0">
              <a:buNone/>
            </a:pPr>
            <a:r>
              <a:rPr lang="es-ES" dirty="0" smtClean="0"/>
              <a:t>-Hemocultivos</a:t>
            </a:r>
            <a:endParaRPr lang="es-ES" dirty="0"/>
          </a:p>
          <a:p>
            <a:pPr marL="0" indent="0">
              <a:buNone/>
            </a:pP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49798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4" t="24793" r="-1078" b="13704"/>
          <a:stretch/>
        </p:blipFill>
        <p:spPr>
          <a:xfrm>
            <a:off x="1016000" y="1162049"/>
            <a:ext cx="4737100" cy="3876402"/>
          </a:xfrm>
          <a:prstGeom prst="rect">
            <a:avLst/>
          </a:prstGeom>
        </p:spPr>
      </p:pic>
      <p:sp>
        <p:nvSpPr>
          <p:cNvPr id="7" name="Marcador de contenido 2"/>
          <p:cNvSpPr>
            <a:spLocks noGrp="1"/>
          </p:cNvSpPr>
          <p:nvPr>
            <p:ph idx="1"/>
          </p:nvPr>
        </p:nvSpPr>
        <p:spPr>
          <a:xfrm>
            <a:off x="635000" y="0"/>
            <a:ext cx="8664402" cy="6654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sz="2000" u="sng" dirty="0" smtClean="0"/>
          </a:p>
          <a:p>
            <a:r>
              <a:rPr lang="es-ES" sz="2000" u="sng" dirty="0" err="1" smtClean="0">
                <a:solidFill>
                  <a:schemeClr val="tx1"/>
                </a:solidFill>
              </a:rPr>
              <a:t>Rx</a:t>
            </a:r>
            <a:r>
              <a:rPr lang="es-ES" sz="2000" u="sng" dirty="0" smtClean="0">
                <a:solidFill>
                  <a:schemeClr val="tx1"/>
                </a:solidFill>
              </a:rPr>
              <a:t> </a:t>
            </a:r>
            <a:r>
              <a:rPr lang="es-ES" sz="2000" u="sng" dirty="0">
                <a:solidFill>
                  <a:schemeClr val="tx1"/>
                </a:solidFill>
              </a:rPr>
              <a:t>tórax: </a:t>
            </a:r>
            <a:r>
              <a:rPr lang="es-ES" sz="2000" dirty="0">
                <a:solidFill>
                  <a:schemeClr val="tx1"/>
                </a:solidFill>
              </a:rPr>
              <a:t>consolidaciones infiltrados  laterales y </a:t>
            </a:r>
            <a:r>
              <a:rPr lang="es-ES" sz="2000" dirty="0" smtClean="0">
                <a:solidFill>
                  <a:schemeClr val="tx1"/>
                </a:solidFill>
              </a:rPr>
              <a:t>posteriores</a:t>
            </a:r>
          </a:p>
          <a:p>
            <a:pPr marL="0" indent="0">
              <a:buNone/>
            </a:pPr>
            <a:endParaRPr lang="es-ES" sz="2000" dirty="0" smtClean="0">
              <a:solidFill>
                <a:schemeClr val="tx1"/>
              </a:solidFill>
            </a:endParaRPr>
          </a:p>
          <a:p>
            <a:endParaRPr lang="es-ES" sz="2000" dirty="0">
              <a:solidFill>
                <a:schemeClr val="tx1"/>
              </a:solidFill>
            </a:endParaRPr>
          </a:p>
          <a:p>
            <a:endParaRPr lang="es-ES" sz="2000" dirty="0" smtClean="0">
              <a:solidFill>
                <a:schemeClr val="tx1"/>
              </a:solidFill>
            </a:endParaRPr>
          </a:p>
          <a:p>
            <a:endParaRPr lang="es-ES" sz="2000" dirty="0">
              <a:solidFill>
                <a:schemeClr val="tx1"/>
              </a:solidFill>
            </a:endParaRPr>
          </a:p>
          <a:p>
            <a:endParaRPr lang="es-ES" sz="2000" dirty="0" smtClean="0">
              <a:solidFill>
                <a:schemeClr val="tx1"/>
              </a:solidFill>
            </a:endParaRPr>
          </a:p>
          <a:p>
            <a:endParaRPr lang="es-ES" sz="2000" dirty="0">
              <a:solidFill>
                <a:schemeClr val="tx1"/>
              </a:solidFill>
            </a:endParaRPr>
          </a:p>
          <a:p>
            <a:endParaRPr lang="es-ES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ES" sz="2000" dirty="0">
              <a:solidFill>
                <a:schemeClr val="tx1"/>
              </a:solidFill>
            </a:endParaRPr>
          </a:p>
          <a:p>
            <a:endParaRPr lang="es-ES" sz="2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s-ES" sz="2000" dirty="0" smtClean="0"/>
          </a:p>
          <a:p>
            <a:pPr marL="0" indent="0">
              <a:buNone/>
            </a:pPr>
            <a:endParaRPr lang="es-ES" sz="2000" dirty="0"/>
          </a:p>
          <a:p>
            <a:r>
              <a:rPr lang="es-ES" sz="2000" u="sng" dirty="0"/>
              <a:t>DIAGNÓSTICO </a:t>
            </a:r>
            <a:r>
              <a:rPr lang="es-ES" sz="2000" u="sng" dirty="0" smtClean="0"/>
              <a:t>PRINCIPAL: </a:t>
            </a:r>
            <a:r>
              <a:rPr lang="es-ES" sz="2000" dirty="0" smtClean="0"/>
              <a:t>Neumonía </a:t>
            </a:r>
            <a:r>
              <a:rPr lang="es-ES" sz="2000" dirty="0" err="1" smtClean="0"/>
              <a:t>bilobar</a:t>
            </a:r>
            <a:r>
              <a:rPr lang="es-ES" sz="2000" dirty="0" smtClean="0"/>
              <a:t> adquirida en la comunidad + sospecha de Endocarditis</a:t>
            </a:r>
            <a:endParaRPr lang="es-ES" sz="2000" dirty="0"/>
          </a:p>
          <a:p>
            <a:pPr marL="0" indent="0">
              <a:buNone/>
            </a:pPr>
            <a:endParaRPr lang="es-ES" sz="2000" dirty="0" smtClean="0"/>
          </a:p>
        </p:txBody>
      </p:sp>
    </p:spTree>
    <p:extLst>
      <p:ext uri="{BB962C8B-B14F-4D97-AF65-F5344CB8AC3E}">
        <p14:creationId xmlns:p14="http://schemas.microsoft.com/office/powerpoint/2010/main" val="77648113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5878</TotalTime>
  <Words>201</Words>
  <Application>Microsoft Office PowerPoint</Application>
  <PresentationFormat>Panorámica</PresentationFormat>
  <Paragraphs>35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Trebuchet MS</vt:lpstr>
      <vt:lpstr>Wingdings 3</vt:lpstr>
      <vt:lpstr>Faceta</vt:lpstr>
      <vt:lpstr>CASO CLÍNICO  INFECCIOSAS  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CLÍNICO  NEUROLOGÍA</dc:title>
  <dc:creator>Casto Lamoneda Gadea</dc:creator>
  <cp:lastModifiedBy>Casto Lamoneda Gadea</cp:lastModifiedBy>
  <cp:revision>15</cp:revision>
  <dcterms:created xsi:type="dcterms:W3CDTF">2019-03-27T12:38:41Z</dcterms:created>
  <dcterms:modified xsi:type="dcterms:W3CDTF">2019-05-18T18:30:13Z</dcterms:modified>
</cp:coreProperties>
</file>