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14/05/2019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200" dirty="0" smtClean="0"/>
              <a:t>Talleres Integrados III: Diagnóstico por Imagen</a:t>
            </a:r>
            <a:endParaRPr lang="es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5500702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es-ES" sz="1800" dirty="0" smtClean="0"/>
              <a:t>Juan Vicente Blasco </a:t>
            </a:r>
            <a:r>
              <a:rPr lang="es-ES" sz="1800" dirty="0" err="1" smtClean="0"/>
              <a:t>Birlanga</a:t>
            </a:r>
            <a:r>
              <a:rPr lang="es-ES" sz="1800" dirty="0" smtClean="0"/>
              <a:t> (1608)</a:t>
            </a:r>
          </a:p>
          <a:p>
            <a:pPr algn="ctr"/>
            <a:r>
              <a:rPr lang="es-ES" sz="1800" dirty="0" smtClean="0"/>
              <a:t>Curso </a:t>
            </a:r>
            <a:r>
              <a:rPr lang="es-ES" sz="1800" dirty="0" smtClean="0"/>
              <a:t>2018/2019 </a:t>
            </a:r>
            <a:endParaRPr lang="es-ES" sz="1800" dirty="0" smtClean="0"/>
          </a:p>
          <a:p>
            <a:pPr algn="ctr"/>
            <a:r>
              <a:rPr lang="es-ES" sz="1800" dirty="0" smtClean="0"/>
              <a:t>Hospital </a:t>
            </a:r>
            <a:r>
              <a:rPr lang="es-ES" sz="1800" dirty="0" smtClean="0"/>
              <a:t>Universitario de San Juan</a:t>
            </a:r>
          </a:p>
          <a:p>
            <a:endParaRPr lang="es-ES" dirty="0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27C0F8F5-9DC9-8A46-BEAB-4E43BC1AE0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5643586"/>
            <a:ext cx="1214414" cy="1214414"/>
          </a:xfrm>
          <a:prstGeom prst="rect">
            <a:avLst/>
          </a:prstGeom>
        </p:spPr>
      </p:pic>
      <p:sp>
        <p:nvSpPr>
          <p:cNvPr id="5" name="2 Subtítulo"/>
          <p:cNvSpPr txBox="1">
            <a:spLocks/>
          </p:cNvSpPr>
          <p:nvPr/>
        </p:nvSpPr>
        <p:spPr>
          <a:xfrm>
            <a:off x="1142976" y="1857364"/>
            <a:ext cx="7406640" cy="175260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Servicio de Digestivo:  </a:t>
            </a:r>
            <a:r>
              <a:rPr kumimoji="0" lang="es-ES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Suboclusión</a:t>
            </a:r>
            <a:r>
              <a:rPr kumimoji="0" lang="es-E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 intestino delgado</a:t>
            </a:r>
          </a:p>
          <a:p>
            <a:pPr marL="27432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s-ES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CASO CLÍNICO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1214422"/>
            <a:ext cx="8143900" cy="4800600"/>
          </a:xfrm>
        </p:spPr>
        <p:txBody>
          <a:bodyPr>
            <a:normAutofit lnSpcReduction="10000"/>
          </a:bodyPr>
          <a:lstStyle/>
          <a:p>
            <a:r>
              <a:rPr lang="es-ES" sz="1500" dirty="0" smtClean="0"/>
              <a:t>Varón de 69 años que acude a Urgencias por dolor abdominal de tipo cólico de 2 días de evolución. Localizado en epigastrio y </a:t>
            </a:r>
            <a:r>
              <a:rPr lang="es-ES" sz="1500" dirty="0" err="1" smtClean="0"/>
              <a:t>mesogastrio</a:t>
            </a:r>
            <a:r>
              <a:rPr lang="es-ES" sz="1500" dirty="0" smtClean="0"/>
              <a:t>. Ha ido aumentando de intensidad llegando a interrumpir el sueño. Asociado a </a:t>
            </a:r>
            <a:r>
              <a:rPr lang="es-ES" sz="1500" dirty="0" err="1" smtClean="0"/>
              <a:t>naúseas</a:t>
            </a:r>
            <a:r>
              <a:rPr lang="es-ES" sz="1500" dirty="0" smtClean="0"/>
              <a:t>, vómitos y sudoración profusa. Refiere cese de deposiciones de 2 días.</a:t>
            </a:r>
          </a:p>
          <a:p>
            <a:endParaRPr lang="es-ES" sz="1500" dirty="0" smtClean="0"/>
          </a:p>
          <a:p>
            <a:r>
              <a:rPr lang="es-ES" sz="1500" b="1" dirty="0" err="1" smtClean="0"/>
              <a:t>Antedecentes</a:t>
            </a:r>
            <a:r>
              <a:rPr lang="es-ES" sz="1500" b="1" dirty="0" smtClean="0"/>
              <a:t> personales:  </a:t>
            </a:r>
            <a:r>
              <a:rPr lang="es-ES" sz="1500" dirty="0" smtClean="0"/>
              <a:t>No RAM. No HTA. No DM. No DLP.</a:t>
            </a:r>
            <a:r>
              <a:rPr lang="es-ES" sz="1500" b="1" dirty="0" smtClean="0"/>
              <a:t>  </a:t>
            </a:r>
            <a:r>
              <a:rPr lang="es-ES" sz="1500" dirty="0" smtClean="0"/>
              <a:t>No fumador ni bebedor. Hiperuricemia. Operado de cataratas bilaterales.</a:t>
            </a:r>
          </a:p>
          <a:p>
            <a:r>
              <a:rPr lang="es-ES" sz="1500" b="1" dirty="0" err="1" smtClean="0"/>
              <a:t>Tto</a:t>
            </a:r>
            <a:r>
              <a:rPr lang="es-ES" sz="1500" b="1" dirty="0" smtClean="0"/>
              <a:t>. habitual: </a:t>
            </a:r>
            <a:r>
              <a:rPr lang="es-ES" sz="1500" dirty="0" err="1" smtClean="0"/>
              <a:t>Simvastatina</a:t>
            </a:r>
            <a:r>
              <a:rPr lang="es-ES" sz="1500" dirty="0" smtClean="0"/>
              <a:t> 20mg, </a:t>
            </a:r>
            <a:r>
              <a:rPr lang="es-ES" sz="1500" dirty="0" err="1" smtClean="0"/>
              <a:t>Alopurinol</a:t>
            </a:r>
            <a:r>
              <a:rPr lang="es-ES" sz="1500" dirty="0" smtClean="0"/>
              <a:t> 100mg, </a:t>
            </a:r>
            <a:r>
              <a:rPr lang="es-ES" sz="1500" dirty="0" err="1" smtClean="0"/>
              <a:t>Nolotil</a:t>
            </a:r>
            <a:r>
              <a:rPr lang="es-ES" sz="1500" dirty="0" smtClean="0"/>
              <a:t> 575mg.</a:t>
            </a:r>
          </a:p>
          <a:p>
            <a:r>
              <a:rPr lang="es-ES" sz="1500" b="1" dirty="0" smtClean="0"/>
              <a:t>Exploración física: </a:t>
            </a:r>
            <a:r>
              <a:rPr lang="es-ES" sz="1500" dirty="0" smtClean="0"/>
              <a:t>Paciente consciente y orientado. Tª 36,5ºC. TA: 113/75 </a:t>
            </a:r>
            <a:r>
              <a:rPr lang="es-ES" sz="1500" dirty="0" err="1" smtClean="0"/>
              <a:t>mmHg</a:t>
            </a:r>
            <a:r>
              <a:rPr lang="es-ES" sz="1500" dirty="0" smtClean="0"/>
              <a:t>.</a:t>
            </a:r>
          </a:p>
          <a:p>
            <a:pPr>
              <a:buNone/>
            </a:pPr>
            <a:r>
              <a:rPr lang="es-ES" sz="1500" b="1" dirty="0" smtClean="0"/>
              <a:t> </a:t>
            </a:r>
            <a:r>
              <a:rPr lang="es-ES" sz="1500" b="1" dirty="0" smtClean="0"/>
              <a:t>     AC: </a:t>
            </a:r>
            <a:r>
              <a:rPr lang="es-ES" sz="1500" dirty="0" smtClean="0"/>
              <a:t>Rítmico. Sin soplos ni roces audibles</a:t>
            </a:r>
          </a:p>
          <a:p>
            <a:pPr>
              <a:buNone/>
            </a:pPr>
            <a:r>
              <a:rPr lang="es-ES" sz="1500" b="1" dirty="0" smtClean="0"/>
              <a:t> </a:t>
            </a:r>
            <a:r>
              <a:rPr lang="es-ES" sz="1500" b="1" dirty="0" smtClean="0"/>
              <a:t>     AP: </a:t>
            </a:r>
            <a:r>
              <a:rPr lang="es-ES" sz="1500" dirty="0" smtClean="0"/>
              <a:t>MVC. No ruidos patológicos</a:t>
            </a:r>
          </a:p>
          <a:p>
            <a:pPr>
              <a:buNone/>
            </a:pPr>
            <a:r>
              <a:rPr lang="es-ES" sz="1500" b="1" dirty="0" smtClean="0"/>
              <a:t> </a:t>
            </a:r>
            <a:r>
              <a:rPr lang="es-ES" sz="1500" b="1" dirty="0" smtClean="0"/>
              <a:t>     Abdomen: </a:t>
            </a:r>
            <a:r>
              <a:rPr lang="es-ES" sz="1500" dirty="0" smtClean="0"/>
              <a:t>RHA disminuidos. Globuloso, </a:t>
            </a:r>
            <a:r>
              <a:rPr lang="es-ES" sz="1500" dirty="0" err="1" smtClean="0"/>
              <a:t>distentido</a:t>
            </a:r>
            <a:r>
              <a:rPr lang="es-ES" sz="1500" dirty="0" smtClean="0"/>
              <a:t> y doloroso. No se palpan masas ni </a:t>
            </a:r>
            <a:r>
              <a:rPr lang="es-ES" sz="1500" dirty="0" err="1" smtClean="0"/>
              <a:t>megalias</a:t>
            </a:r>
            <a:r>
              <a:rPr lang="es-ES" sz="1500" dirty="0" smtClean="0"/>
              <a:t>. Murphy (-), </a:t>
            </a:r>
            <a:r>
              <a:rPr lang="es-ES" sz="1500" dirty="0" err="1" smtClean="0"/>
              <a:t>Blumberg</a:t>
            </a:r>
            <a:r>
              <a:rPr lang="es-ES" sz="1500" dirty="0" smtClean="0"/>
              <a:t> (-). No signos de irritación peritoneal.</a:t>
            </a:r>
          </a:p>
          <a:p>
            <a:pPr>
              <a:buNone/>
            </a:pPr>
            <a:endParaRPr lang="es-ES" sz="1500" dirty="0" smtClean="0"/>
          </a:p>
          <a:p>
            <a:r>
              <a:rPr lang="es-ES" sz="1500" b="1" dirty="0" smtClean="0"/>
              <a:t>Analítica sanguínea: </a:t>
            </a:r>
            <a:r>
              <a:rPr lang="es-ES" sz="1500" dirty="0" smtClean="0"/>
              <a:t>Normal. PCR elevada 9,3 mg/</a:t>
            </a:r>
            <a:r>
              <a:rPr lang="es-ES" sz="1500" dirty="0" err="1" smtClean="0"/>
              <a:t>dL</a:t>
            </a:r>
            <a:endParaRPr lang="es-ES" sz="1500" dirty="0" smtClean="0"/>
          </a:p>
          <a:p>
            <a:endParaRPr lang="es-ES" sz="1500" dirty="0" smtClean="0"/>
          </a:p>
          <a:p>
            <a:endParaRPr lang="es-ES" sz="1500" dirty="0" smtClean="0"/>
          </a:p>
          <a:p>
            <a:pPr algn="ctr">
              <a:buNone/>
            </a:pPr>
            <a:r>
              <a:rPr lang="es-ES" sz="1800" b="1" dirty="0" smtClean="0"/>
              <a:t>Se solicita </a:t>
            </a:r>
            <a:r>
              <a:rPr lang="es-ES" sz="1800" b="1" dirty="0" err="1" smtClean="0"/>
              <a:t>Rx</a:t>
            </a:r>
            <a:r>
              <a:rPr lang="es-ES" sz="1800" b="1" dirty="0" smtClean="0"/>
              <a:t> abdominal</a:t>
            </a:r>
            <a:endParaRPr lang="es-ES" sz="1800" b="1" dirty="0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27C0F8F5-9DC9-8A46-BEAB-4E43BC1AE0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5643586"/>
            <a:ext cx="1214414" cy="12144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27C0F8F5-9DC9-8A46-BEAB-4E43BC1AE0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5643586"/>
            <a:ext cx="1214414" cy="1214414"/>
          </a:xfrm>
          <a:prstGeom prst="rect">
            <a:avLst/>
          </a:prstGeom>
        </p:spPr>
      </p:pic>
      <p:pic>
        <p:nvPicPr>
          <p:cNvPr id="1026" name="Picture 2" descr="C:\Users\Juanvi\Desktop\Imagen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85784" y="0"/>
            <a:ext cx="9429784" cy="68923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RESOLUCIÓN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000" b="1" dirty="0" err="1" smtClean="0"/>
              <a:t>Rx</a:t>
            </a:r>
            <a:r>
              <a:rPr lang="es-ES" sz="2000" b="1" dirty="0" smtClean="0"/>
              <a:t> abdominal: </a:t>
            </a:r>
            <a:r>
              <a:rPr lang="es-ES" sz="2000" dirty="0" smtClean="0"/>
              <a:t>No se objetivan niveles </a:t>
            </a:r>
            <a:r>
              <a:rPr lang="es-ES" sz="2000" dirty="0" err="1" smtClean="0"/>
              <a:t>hidroaéreos</a:t>
            </a:r>
            <a:r>
              <a:rPr lang="es-ES" sz="2000" dirty="0" smtClean="0"/>
              <a:t>. Se objetiva distensión del estómago y de asas intestinales del delgado. No se observan masas ni </a:t>
            </a:r>
            <a:r>
              <a:rPr lang="es-ES" sz="2000" dirty="0" err="1" smtClean="0"/>
              <a:t>megalias</a:t>
            </a:r>
            <a:r>
              <a:rPr lang="es-ES" sz="2000" dirty="0" smtClean="0"/>
              <a:t> viscerales ni distensión del intestino grueso.</a:t>
            </a:r>
          </a:p>
          <a:p>
            <a:endParaRPr lang="es-ES" sz="2000" dirty="0" smtClean="0"/>
          </a:p>
          <a:p>
            <a:endParaRPr lang="es-ES" sz="2000" dirty="0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xmlns="" id="{27C0F8F5-9DC9-8A46-BEAB-4E43BC1AE0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9586" y="5643586"/>
            <a:ext cx="1214414" cy="1214414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142976" y="3786190"/>
            <a:ext cx="7429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DIAGNÓSTICO: </a:t>
            </a:r>
            <a:r>
              <a:rPr lang="es-ES" sz="2800" dirty="0" err="1" smtClean="0"/>
              <a:t>Suboclusión</a:t>
            </a:r>
            <a:r>
              <a:rPr lang="es-ES" sz="2800" dirty="0" smtClean="0"/>
              <a:t> del intestino delgado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103</TotalTime>
  <Words>242</Words>
  <PresentationFormat>Presentación en pantalla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Solsticio</vt:lpstr>
      <vt:lpstr>Talleres Integrados III: Diagnóstico por Imagen</vt:lpstr>
      <vt:lpstr>CASO CLÍNICO</vt:lpstr>
      <vt:lpstr>Diapositiva 3</vt:lpstr>
      <vt:lpstr>RESOLUCIÓN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Talleres Integrados III: Diagnóstico por Imagen</dc:title>
  <dc:creator>Juanvi</dc:creator>
  <cp:lastModifiedBy>Juanvi</cp:lastModifiedBy>
  <cp:revision>3</cp:revision>
  <dcterms:created xsi:type="dcterms:W3CDTF">2019-05-14T14:49:17Z</dcterms:created>
  <dcterms:modified xsi:type="dcterms:W3CDTF">2019-05-14T16:56:58Z</dcterms:modified>
</cp:coreProperties>
</file>