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B4D2-7612-4464-98F7-80286FE9C1AF}" type="datetimeFigureOut">
              <a:rPr lang="es-ES" smtClean="0"/>
              <a:t>26/05/2019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2B22-181A-42D3-B4C3-C8ED7F8FD758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850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B4D2-7612-4464-98F7-80286FE9C1AF}" type="datetimeFigureOut">
              <a:rPr lang="es-ES" smtClean="0"/>
              <a:t>26/05/2019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2B22-181A-42D3-B4C3-C8ED7F8FD7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2338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B4D2-7612-4464-98F7-80286FE9C1AF}" type="datetimeFigureOut">
              <a:rPr lang="es-ES" smtClean="0"/>
              <a:t>26/05/2019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2B22-181A-42D3-B4C3-C8ED7F8FD7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1883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B4D2-7612-4464-98F7-80286FE9C1AF}" type="datetimeFigureOut">
              <a:rPr lang="es-ES" smtClean="0"/>
              <a:t>26/05/2019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2B22-181A-42D3-B4C3-C8ED7F8FD7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3083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B4D2-7612-4464-98F7-80286FE9C1AF}" type="datetimeFigureOut">
              <a:rPr lang="es-ES" smtClean="0"/>
              <a:t>26/05/2019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2B22-181A-42D3-B4C3-C8ED7F8FD758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463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B4D2-7612-4464-98F7-80286FE9C1AF}" type="datetimeFigureOut">
              <a:rPr lang="es-ES" smtClean="0"/>
              <a:t>26/05/2019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2B22-181A-42D3-B4C3-C8ED7F8FD7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190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B4D2-7612-4464-98F7-80286FE9C1AF}" type="datetimeFigureOut">
              <a:rPr lang="es-ES" smtClean="0"/>
              <a:t>26/05/2019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2B22-181A-42D3-B4C3-C8ED7F8FD7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0964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B4D2-7612-4464-98F7-80286FE9C1AF}" type="datetimeFigureOut">
              <a:rPr lang="es-ES" smtClean="0"/>
              <a:t>26/05/2019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2B22-181A-42D3-B4C3-C8ED7F8FD7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6187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B4D2-7612-4464-98F7-80286FE9C1AF}" type="datetimeFigureOut">
              <a:rPr lang="es-ES" smtClean="0"/>
              <a:t>26/05/2019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2B22-181A-42D3-B4C3-C8ED7F8FD7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244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CBEB4D2-7612-4464-98F7-80286FE9C1AF}" type="datetimeFigureOut">
              <a:rPr lang="es-ES" smtClean="0"/>
              <a:t>26/05/2019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272B22-181A-42D3-B4C3-C8ED7F8FD7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7873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B4D2-7612-4464-98F7-80286FE9C1AF}" type="datetimeFigureOut">
              <a:rPr lang="es-ES" smtClean="0"/>
              <a:t>26/05/2019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2B22-181A-42D3-B4C3-C8ED7F8FD7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3937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CBEB4D2-7612-4464-98F7-80286FE9C1AF}" type="datetimeFigureOut">
              <a:rPr lang="es-ES" smtClean="0"/>
              <a:t>26/05/2019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272B22-181A-42D3-B4C3-C8ED7F8FD758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923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170568-CF08-4C67-88CA-DCA5490507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4000" b="1" dirty="0"/>
              <a:t>TALLERES INTEGRADOS III</a:t>
            </a:r>
            <a:br>
              <a:rPr lang="es-ES" sz="4000" b="1" dirty="0"/>
            </a:br>
            <a:r>
              <a:rPr lang="es-ES" sz="4000" b="1" dirty="0"/>
              <a:t>DIAGNÓSTICO POR IMAGEN:</a:t>
            </a:r>
            <a:br>
              <a:rPr lang="es-ES" sz="4000" b="1" dirty="0"/>
            </a:br>
            <a:r>
              <a:rPr lang="es-ES" sz="4000" b="1" dirty="0"/>
              <a:t>CARDIOLOGÍA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6C6226-3A72-4343-8670-D6A2EEEFF7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sz="2000" dirty="0"/>
              <a:t>Javier Sánchez Pujol</a:t>
            </a:r>
          </a:p>
          <a:p>
            <a:r>
              <a:rPr lang="es-ES" sz="2000" dirty="0"/>
              <a:t>HGUA -  Unidad de cardiología</a:t>
            </a:r>
          </a:p>
          <a:p>
            <a:r>
              <a:rPr lang="es-ES" sz="2000" dirty="0"/>
              <a:t>Caso autorizado por el Dr. Vicente </a:t>
            </a:r>
            <a:r>
              <a:rPr lang="es-ES" sz="2000" dirty="0" err="1"/>
              <a:t>Arrarte</a:t>
            </a:r>
            <a:endParaRPr lang="es-ES" sz="2000" dirty="0"/>
          </a:p>
        </p:txBody>
      </p:sp>
      <p:pic>
        <p:nvPicPr>
          <p:cNvPr id="4" name="Picture 2" descr="Resultado de imagen de umh logo">
            <a:extLst>
              <a:ext uri="{FF2B5EF4-FFF2-40B4-BE49-F238E27FC236}">
                <a16:creationId xmlns:a16="http://schemas.microsoft.com/office/drawing/2014/main" id="{4547026B-4AC2-41DC-87A0-731B119AC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210204"/>
            <a:ext cx="1391104" cy="164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35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2F1FA2-79E1-45E2-9E01-AFFAEE3BB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/>
              <a:t>Presentación del caso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AC0C05F-43E9-4116-9422-1D6FFB00389E}"/>
              </a:ext>
            </a:extLst>
          </p:cNvPr>
          <p:cNvSpPr txBox="1"/>
          <p:nvPr/>
        </p:nvSpPr>
        <p:spPr>
          <a:xfrm>
            <a:off x="1044014" y="1887683"/>
            <a:ext cx="101649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MC: Varón de 77 años que ingresa derivado de CCEE de UEI</a:t>
            </a:r>
          </a:p>
          <a:p>
            <a:endParaRPr lang="es-ES" dirty="0"/>
          </a:p>
          <a:p>
            <a:r>
              <a:rPr lang="es-ES" dirty="0"/>
              <a:t>AP: Exfumador 30 años, bacteriemia recidivante por </a:t>
            </a:r>
            <a:r>
              <a:rPr lang="es-ES" dirty="0" err="1"/>
              <a:t>klebsiella</a:t>
            </a:r>
            <a:r>
              <a:rPr lang="es-ES" dirty="0"/>
              <a:t>, taquicardia rítmica que revirtió con amiodarona, marcapasos por BAV paroxístico, EPOC severo</a:t>
            </a:r>
          </a:p>
          <a:p>
            <a:endParaRPr lang="es-ES" dirty="0"/>
          </a:p>
          <a:p>
            <a:r>
              <a:rPr lang="es-ES" dirty="0"/>
              <a:t>EA: Se ingresa para estudio endocarditis vs ITU por </a:t>
            </a:r>
            <a:r>
              <a:rPr lang="es-ES" dirty="0" err="1"/>
              <a:t>klebsiella</a:t>
            </a:r>
            <a:r>
              <a:rPr lang="es-ES" dirty="0"/>
              <a:t>. Tras ETE se observan vegetaciones en aurícula derecha, y se confirma la endocarditis mediante PET-TC. Se programa cirugía para retirada del marcapasos infectado. Tras retirar el dispositivo, se obtiene el siguiente ECG</a:t>
            </a:r>
          </a:p>
          <a:p>
            <a:endParaRPr lang="es-ES" dirty="0"/>
          </a:p>
          <a:p>
            <a:r>
              <a:rPr lang="es-ES" dirty="0"/>
              <a:t>EF: Tras retirar marcapasos </a:t>
            </a:r>
            <a:r>
              <a:rPr lang="es-ES" dirty="0" err="1"/>
              <a:t>Tª</a:t>
            </a:r>
            <a:r>
              <a:rPr lang="es-ES" dirty="0"/>
              <a:t> 37ºC, Sat02 97%, TA 115/75, </a:t>
            </a:r>
            <a:r>
              <a:rPr lang="es-ES" dirty="0" err="1"/>
              <a:t>Bradicárdico</a:t>
            </a:r>
            <a:r>
              <a:rPr lang="es-ES" dirty="0"/>
              <a:t> sin soplos a 35 </a:t>
            </a:r>
            <a:r>
              <a:rPr lang="es-ES" dirty="0" err="1"/>
              <a:t>lpm</a:t>
            </a:r>
            <a:r>
              <a:rPr lang="es-ES" dirty="0"/>
              <a:t>, MVC, EEII sin edemas.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25554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50E7AD1-F435-47C9-9E96-2FE0AD014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78" y="337963"/>
            <a:ext cx="11124812" cy="618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512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1C026A5-9A4E-4CA1-80C2-73154B61CFED}"/>
              </a:ext>
            </a:extLst>
          </p:cNvPr>
          <p:cNvSpPr txBox="1"/>
          <p:nvPr/>
        </p:nvSpPr>
        <p:spPr>
          <a:xfrm>
            <a:off x="1170493" y="2470619"/>
            <a:ext cx="780347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/>
              <a:t>Dx</a:t>
            </a:r>
            <a:r>
              <a:rPr lang="es-ES" sz="2800" dirty="0"/>
              <a:t>:</a:t>
            </a:r>
            <a:r>
              <a:rPr lang="es-ES" dirty="0"/>
              <a:t> Bloqueo AV completo de tercer grado con ritmo de escape a 40 </a:t>
            </a:r>
            <a:r>
              <a:rPr lang="es-ES" dirty="0" err="1"/>
              <a:t>lpm</a:t>
            </a:r>
            <a:endParaRPr lang="es-ES" dirty="0"/>
          </a:p>
          <a:p>
            <a:endParaRPr lang="es-ES" dirty="0"/>
          </a:p>
          <a:p>
            <a:r>
              <a:rPr lang="es-ES" sz="2800" dirty="0" err="1"/>
              <a:t>Tto</a:t>
            </a:r>
            <a:r>
              <a:rPr lang="es-ES" sz="2800" dirty="0"/>
              <a:t>:</a:t>
            </a:r>
            <a:r>
              <a:rPr lang="es-ES" dirty="0"/>
              <a:t> Marcapasos temporal hasta resolver la endocarditis y posteriormente otro marcapasos definitivo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80F805E-8E70-45D2-BB69-8C4D133F7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s-ES" sz="4000" dirty="0"/>
              <a:t>Resolución</a:t>
            </a:r>
          </a:p>
        </p:txBody>
      </p:sp>
    </p:spTree>
    <p:extLst>
      <p:ext uri="{BB962C8B-B14F-4D97-AF65-F5344CB8AC3E}">
        <p14:creationId xmlns:p14="http://schemas.microsoft.com/office/powerpoint/2010/main" val="236406049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</TotalTime>
  <Words>164</Words>
  <Application>Microsoft Office PowerPoint</Application>
  <PresentationFormat>Panorámica</PresentationFormat>
  <Paragraphs>16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Calibri</vt:lpstr>
      <vt:lpstr>Calibri Light</vt:lpstr>
      <vt:lpstr>Retrospección</vt:lpstr>
      <vt:lpstr>TALLERES INTEGRADOS III DIAGNÓSTICO POR IMAGEN: CARDIOLOGÍA </vt:lpstr>
      <vt:lpstr>Presentación del caso</vt:lpstr>
      <vt:lpstr>Presentación de PowerPoint</vt:lpstr>
      <vt:lpstr>Resolución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TALLERES INTEGRADOS III DIAGNÓSTICO POR IMAGEN: CARDIOLOGÍA </dc:title>
  <dc:creator>Javier Sanchez Pujol</dc:creator>
  <cp:lastModifiedBy>Javier Sanchez Pujol</cp:lastModifiedBy>
  <cp:revision>4</cp:revision>
  <dcterms:created xsi:type="dcterms:W3CDTF">2019-05-26T09:18:45Z</dcterms:created>
  <dcterms:modified xsi:type="dcterms:W3CDTF">2019-05-26T09:42:48Z</dcterms:modified>
</cp:coreProperties>
</file>