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189" autoAdjust="0"/>
  </p:normalViewPr>
  <p:slideViewPr>
    <p:cSldViewPr>
      <p:cViewPr varScale="1">
        <p:scale>
          <a:sx n="64" d="100"/>
          <a:sy n="64" d="100"/>
        </p:scale>
        <p:origin x="-15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7D70-3443-47F6-99F5-A3F63F881230}" type="datetimeFigureOut">
              <a:rPr lang="es-ES" smtClean="0"/>
              <a:t>14/05/2019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0B93-79B3-452F-AC64-7F46021710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4221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7D70-3443-47F6-99F5-A3F63F881230}" type="datetimeFigureOut">
              <a:rPr lang="es-ES" smtClean="0"/>
              <a:t>14/05/2019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0B93-79B3-452F-AC64-7F46021710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8987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7D70-3443-47F6-99F5-A3F63F881230}" type="datetimeFigureOut">
              <a:rPr lang="es-ES" smtClean="0"/>
              <a:t>14/05/2019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0B93-79B3-452F-AC64-7F46021710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9010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7D70-3443-47F6-99F5-A3F63F881230}" type="datetimeFigureOut">
              <a:rPr lang="es-ES" smtClean="0"/>
              <a:t>14/05/2019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0B93-79B3-452F-AC64-7F46021710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3573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7D70-3443-47F6-99F5-A3F63F881230}" type="datetimeFigureOut">
              <a:rPr lang="es-ES" smtClean="0"/>
              <a:t>14/05/2019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0B93-79B3-452F-AC64-7F46021710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3196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7D70-3443-47F6-99F5-A3F63F881230}" type="datetimeFigureOut">
              <a:rPr lang="es-ES" smtClean="0"/>
              <a:t>14/05/2019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0B93-79B3-452F-AC64-7F46021710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391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7D70-3443-47F6-99F5-A3F63F881230}" type="datetimeFigureOut">
              <a:rPr lang="es-ES" smtClean="0"/>
              <a:t>14/05/2019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0B93-79B3-452F-AC64-7F46021710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3930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7D70-3443-47F6-99F5-A3F63F881230}" type="datetimeFigureOut">
              <a:rPr lang="es-ES" smtClean="0"/>
              <a:t>14/05/2019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0B93-79B3-452F-AC64-7F46021710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3036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7D70-3443-47F6-99F5-A3F63F881230}" type="datetimeFigureOut">
              <a:rPr lang="es-ES" smtClean="0"/>
              <a:t>14/05/2019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0B93-79B3-452F-AC64-7F46021710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2620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7D70-3443-47F6-99F5-A3F63F881230}" type="datetimeFigureOut">
              <a:rPr lang="es-ES" smtClean="0"/>
              <a:t>14/05/2019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0B93-79B3-452F-AC64-7F46021710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7463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7D70-3443-47F6-99F5-A3F63F881230}" type="datetimeFigureOut">
              <a:rPr lang="es-ES" smtClean="0"/>
              <a:t>14/05/2019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0B93-79B3-452F-AC64-7F46021710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5364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B7D70-3443-47F6-99F5-A3F63F881230}" type="datetimeFigureOut">
              <a:rPr lang="es-ES" smtClean="0"/>
              <a:t>14/05/2019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20B93-79B3-452F-AC64-7F46021710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8060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TALLERES INTEGRADOS III</a:t>
            </a:r>
            <a:br>
              <a:rPr lang="es-ES" dirty="0" smtClean="0"/>
            </a:br>
            <a:r>
              <a:rPr lang="es-ES" dirty="0" smtClean="0"/>
              <a:t>DIGESTIVO</a:t>
            </a:r>
            <a:br>
              <a:rPr lang="es-ES" dirty="0" smtClean="0"/>
            </a:br>
            <a:r>
              <a:rPr lang="es-ES" b="1" dirty="0" smtClean="0">
                <a:solidFill>
                  <a:srgbClr val="C00000"/>
                </a:solidFill>
              </a:rPr>
              <a:t>DIAGNÓSTICO A PRIMERA VISTA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75656" y="4437112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es-ES" b="1" dirty="0" smtClean="0">
                <a:solidFill>
                  <a:schemeClr val="tx1"/>
                </a:solidFill>
              </a:rPr>
              <a:t>IRENE ALBERT COBO   </a:t>
            </a:r>
            <a:r>
              <a:rPr lang="es-ES" dirty="0" smtClean="0">
                <a:solidFill>
                  <a:schemeClr val="tx1"/>
                </a:solidFill>
              </a:rPr>
              <a:t>EXP: 2044</a:t>
            </a:r>
          </a:p>
          <a:p>
            <a:endParaRPr lang="es-ES" dirty="0" smtClean="0">
              <a:solidFill>
                <a:schemeClr val="tx1"/>
              </a:solidFill>
            </a:endParaRPr>
          </a:p>
          <a:p>
            <a:r>
              <a:rPr lang="es-ES" dirty="0" smtClean="0">
                <a:solidFill>
                  <a:schemeClr val="tx1"/>
                </a:solidFill>
              </a:rPr>
              <a:t>APROBADO POR EL DR. MARTÍNEZ EGEA</a:t>
            </a:r>
          </a:p>
          <a:p>
            <a:endParaRPr lang="es-ES" dirty="0" smtClean="0">
              <a:solidFill>
                <a:schemeClr val="tx1"/>
              </a:solidFill>
            </a:endParaRPr>
          </a:p>
          <a:p>
            <a:r>
              <a:rPr lang="es-ES" dirty="0" smtClean="0">
                <a:solidFill>
                  <a:schemeClr val="tx1"/>
                </a:solidFill>
              </a:rPr>
              <a:t>SERVICIO DIGESTIVO HOSPITAL DE SAN JUAN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80008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39552" y="548681"/>
            <a:ext cx="8208912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MC</a:t>
            </a:r>
            <a:r>
              <a:rPr lang="es-ES" dirty="0" smtClean="0"/>
              <a:t>: Mujer de 61 años que refiere </a:t>
            </a:r>
            <a:r>
              <a:rPr lang="es-ES" dirty="0" err="1" smtClean="0"/>
              <a:t>epigastralgia</a:t>
            </a:r>
            <a:r>
              <a:rPr lang="es-ES" dirty="0" smtClean="0"/>
              <a:t> de un mes de evolución</a:t>
            </a:r>
          </a:p>
          <a:p>
            <a:endParaRPr lang="es-ES" dirty="0" smtClean="0"/>
          </a:p>
          <a:p>
            <a:r>
              <a:rPr lang="es-ES" b="1" dirty="0" smtClean="0"/>
              <a:t>AP</a:t>
            </a:r>
            <a:r>
              <a:rPr lang="es-ES" dirty="0" smtClean="0"/>
              <a:t>:  HTA, DLP, DM tipo 2. No hábitos tóxicos. No otros antecedentes médicos, quirúrgicos o familiares de interés. </a:t>
            </a:r>
            <a:r>
              <a:rPr lang="es-ES" dirty="0" err="1" smtClean="0"/>
              <a:t>Tto</a:t>
            </a:r>
            <a:r>
              <a:rPr lang="es-ES" dirty="0" smtClean="0"/>
              <a:t>. Habitual destacable: </a:t>
            </a:r>
            <a:r>
              <a:rPr lang="es-ES" dirty="0" err="1" smtClean="0"/>
              <a:t>omeprazol</a:t>
            </a:r>
            <a:r>
              <a:rPr lang="es-ES" dirty="0" smtClean="0"/>
              <a:t> 20 mg/día.</a:t>
            </a:r>
          </a:p>
          <a:p>
            <a:endParaRPr lang="es-ES" dirty="0" smtClean="0"/>
          </a:p>
          <a:p>
            <a:r>
              <a:rPr lang="es-ES" b="1" dirty="0" smtClean="0"/>
              <a:t>Enfermedad actual</a:t>
            </a:r>
            <a:r>
              <a:rPr lang="es-ES" dirty="0" smtClean="0"/>
              <a:t>: Refiere cuadro de un mes de evolución de  dolor abdominal localizado en epigastrio con irradiación a HCD. Empeora con la ingesta y durante la noche. Refiere nauseas sin vómitos. No alteraciones del hábito intestinal. Heces de aspecto normal. No fiebre. No dolor torácico.</a:t>
            </a:r>
          </a:p>
          <a:p>
            <a:endParaRPr lang="es-ES" dirty="0" smtClean="0"/>
          </a:p>
          <a:p>
            <a:r>
              <a:rPr lang="es-ES" b="1" dirty="0" smtClean="0"/>
              <a:t>Exploración física</a:t>
            </a:r>
            <a:r>
              <a:rPr lang="es-ES" dirty="0" smtClean="0"/>
              <a:t>: Consciente y orientada. NH. NC. </a:t>
            </a:r>
            <a:r>
              <a:rPr lang="es-ES" dirty="0" err="1" smtClean="0"/>
              <a:t>Tº</a:t>
            </a:r>
            <a:r>
              <a:rPr lang="es-ES" dirty="0" smtClean="0"/>
              <a:t>: 37,2 </a:t>
            </a:r>
            <a:r>
              <a:rPr lang="es-ES" dirty="0" err="1" smtClean="0"/>
              <a:t>ºC</a:t>
            </a:r>
            <a:r>
              <a:rPr lang="es-ES" dirty="0" smtClean="0"/>
              <a:t>. </a:t>
            </a:r>
          </a:p>
          <a:p>
            <a:r>
              <a:rPr lang="es-ES" dirty="0" smtClean="0"/>
              <a:t>Abdomen: blando y </a:t>
            </a:r>
            <a:r>
              <a:rPr lang="es-ES" dirty="0" err="1" smtClean="0"/>
              <a:t>depresible</a:t>
            </a:r>
            <a:r>
              <a:rPr lang="es-ES" dirty="0" smtClean="0"/>
              <a:t>. Ruidos </a:t>
            </a:r>
            <a:r>
              <a:rPr lang="es-ES" dirty="0" err="1" smtClean="0"/>
              <a:t>hidroaéreos</a:t>
            </a:r>
            <a:r>
              <a:rPr lang="es-ES" dirty="0" smtClean="0"/>
              <a:t> </a:t>
            </a:r>
            <a:r>
              <a:rPr lang="es-ES" dirty="0"/>
              <a:t> </a:t>
            </a:r>
            <a:r>
              <a:rPr lang="es-ES" dirty="0" smtClean="0"/>
              <a:t>presentes. Murphy +, </a:t>
            </a:r>
            <a:r>
              <a:rPr lang="es-ES" dirty="0" err="1" smtClean="0"/>
              <a:t>Blumberg</a:t>
            </a:r>
            <a:r>
              <a:rPr lang="es-ES" dirty="0" smtClean="0"/>
              <a:t> -. No se </a:t>
            </a:r>
            <a:r>
              <a:rPr lang="es-ES" dirty="0" err="1" smtClean="0"/>
              <a:t>palapan</a:t>
            </a:r>
            <a:r>
              <a:rPr lang="es-ES" dirty="0" smtClean="0"/>
              <a:t> masas ni </a:t>
            </a:r>
            <a:r>
              <a:rPr lang="es-ES" dirty="0" err="1" smtClean="0"/>
              <a:t>megalias</a:t>
            </a:r>
            <a:r>
              <a:rPr lang="es-ES" dirty="0" smtClean="0"/>
              <a:t>. No signos de </a:t>
            </a:r>
            <a:r>
              <a:rPr lang="es-ES" dirty="0" err="1" smtClean="0"/>
              <a:t>peritonismo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b="1" dirty="0" smtClean="0"/>
              <a:t>Exploraciones complementarias</a:t>
            </a:r>
            <a:r>
              <a:rPr lang="es-ES" b="1" dirty="0" smtClean="0"/>
              <a:t>:</a:t>
            </a:r>
          </a:p>
          <a:p>
            <a:r>
              <a:rPr lang="es-ES" dirty="0" smtClean="0"/>
              <a:t>AS: neutrófilos 76,7%, PCR: 12,63.</a:t>
            </a:r>
          </a:p>
          <a:p>
            <a:r>
              <a:rPr lang="es-ES" dirty="0" err="1" smtClean="0"/>
              <a:t>Rx</a:t>
            </a:r>
            <a:r>
              <a:rPr lang="es-ES" dirty="0" smtClean="0"/>
              <a:t> tórax: sin hallazgos patológicos</a:t>
            </a:r>
            <a:endParaRPr lang="es-ES" dirty="0" smtClean="0"/>
          </a:p>
          <a:p>
            <a:r>
              <a:rPr lang="es-ES" dirty="0" smtClean="0"/>
              <a:t>ECO abdominal:</a:t>
            </a:r>
            <a:endParaRPr lang="es-ES" dirty="0"/>
          </a:p>
          <a:p>
            <a:endParaRPr lang="es-ES" b="1" dirty="0" smtClean="0"/>
          </a:p>
          <a:p>
            <a:endParaRPr lang="es-ES" b="1" dirty="0"/>
          </a:p>
          <a:p>
            <a:endParaRPr lang="es-ES" b="1" dirty="0" smtClean="0"/>
          </a:p>
          <a:p>
            <a:endParaRPr lang="es-ES" b="1" dirty="0"/>
          </a:p>
          <a:p>
            <a:endParaRPr lang="es-ES" b="1" dirty="0" smtClean="0"/>
          </a:p>
        </p:txBody>
      </p:sp>
    </p:spTree>
    <p:extLst>
      <p:ext uri="{BB962C8B-B14F-4D97-AF65-F5344CB8AC3E}">
        <p14:creationId xmlns:p14="http://schemas.microsoft.com/office/powerpoint/2010/main" val="146766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" t="27792" r="5771" b="18897"/>
          <a:stretch/>
        </p:blipFill>
        <p:spPr bwMode="auto">
          <a:xfrm>
            <a:off x="755576" y="188640"/>
            <a:ext cx="4987993" cy="3576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366" r="10668" b="20223"/>
          <a:stretch/>
        </p:blipFill>
        <p:spPr bwMode="auto">
          <a:xfrm>
            <a:off x="3707904" y="3154168"/>
            <a:ext cx="5040560" cy="3703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968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899592" y="836712"/>
            <a:ext cx="7632848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/>
              <a:t>ECO abdominal</a:t>
            </a:r>
            <a:r>
              <a:rPr lang="es-ES" dirty="0" smtClean="0"/>
              <a:t>: ectasia de la vía biliar </a:t>
            </a:r>
            <a:r>
              <a:rPr lang="es-ES" dirty="0" err="1" smtClean="0"/>
              <a:t>intrahepática</a:t>
            </a:r>
            <a:r>
              <a:rPr lang="es-ES" dirty="0" smtClean="0"/>
              <a:t> y </a:t>
            </a:r>
            <a:r>
              <a:rPr lang="es-ES" dirty="0" err="1" smtClean="0"/>
              <a:t>extrahepática</a:t>
            </a:r>
            <a:r>
              <a:rPr lang="es-ES" dirty="0" smtClean="0"/>
              <a:t>, visualizándose múltiples litiasis en el tercio distal del colédoco. La vesícula tiene paredes engrosadas con líquido </a:t>
            </a:r>
            <a:r>
              <a:rPr lang="es-ES" dirty="0" err="1" smtClean="0"/>
              <a:t>perivesicular</a:t>
            </a:r>
            <a:r>
              <a:rPr lang="es-ES" dirty="0" smtClean="0"/>
              <a:t>, abundante contenido de litiasis. </a:t>
            </a:r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r>
              <a:rPr lang="es-ES" sz="2400" b="1" dirty="0" smtClean="0"/>
              <a:t>DX DEFINITIVO</a:t>
            </a:r>
            <a:r>
              <a:rPr lang="es-ES" sz="2400" dirty="0" smtClean="0"/>
              <a:t>: Cólico biliar. Colecistitis aguda. </a:t>
            </a:r>
            <a:r>
              <a:rPr lang="es-ES" sz="2400" dirty="0" err="1" smtClean="0"/>
              <a:t>Coledocolitiasis</a:t>
            </a:r>
            <a:r>
              <a:rPr lang="es-ES" sz="2400" dirty="0" smtClean="0"/>
              <a:t>.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2188069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233</Words>
  <Application>Microsoft Office PowerPoint</Application>
  <PresentationFormat>Presentación en pantalla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TALLERES INTEGRADOS III DIGESTIVO DIAGNÓSTICO A PRIMERA VISTA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TALLERES INTEGRADOS III DIGESTIVO DIAGNÓSTICO A PRIMERA VISTA</dc:title>
  <dc:creator>Irene Albert</dc:creator>
  <cp:lastModifiedBy>Irene Albert</cp:lastModifiedBy>
  <cp:revision>5</cp:revision>
  <dcterms:created xsi:type="dcterms:W3CDTF">2019-05-06T19:50:45Z</dcterms:created>
  <dcterms:modified xsi:type="dcterms:W3CDTF">2019-05-14T19:39:00Z</dcterms:modified>
</cp:coreProperties>
</file>