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2"/>
  </p:normalViewPr>
  <p:slideViewPr>
    <p:cSldViewPr snapToGrid="0" snapToObjects="1">
      <p:cViewPr varScale="1">
        <p:scale>
          <a:sx n="91" d="100"/>
          <a:sy n="9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F3A9C-5401-CC44-8755-4B2F886B5437}" type="datetimeFigureOut">
              <a:rPr lang="es-ES_tradnl" smtClean="0"/>
              <a:t>28/4/19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F7CE6-44C0-9F43-B81B-54C4696A300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9096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722782" y="2027583"/>
            <a:ext cx="91572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500" dirty="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Talleres integrados III: </a:t>
            </a:r>
            <a:r>
              <a:rPr lang="es-ES" sz="5500" cap="none" dirty="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Diagnóstico a primera vista.</a:t>
            </a:r>
            <a:endParaRPr lang="es-ES_tradnl" sz="5500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994526" y="3962399"/>
            <a:ext cx="46137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dirty="0" smtClean="0"/>
              <a:t>Aprobado por Dr. ?</a:t>
            </a:r>
          </a:p>
          <a:p>
            <a:pPr algn="ctr"/>
            <a:r>
              <a:rPr lang="es-ES_tradnl" dirty="0" smtClean="0"/>
              <a:t>Ana Fernández Barragán (Nº </a:t>
            </a:r>
            <a:r>
              <a:rPr lang="es-ES_tradnl" dirty="0" err="1" smtClean="0"/>
              <a:t>exp</a:t>
            </a:r>
            <a:r>
              <a:rPr lang="es-ES_tradnl" dirty="0" smtClean="0"/>
              <a:t>: 2008)</a:t>
            </a:r>
          </a:p>
          <a:p>
            <a:pPr algn="ctr"/>
            <a:r>
              <a:rPr lang="es-ES_tradnl" dirty="0" smtClean="0"/>
              <a:t>Servicio de </a:t>
            </a:r>
            <a:r>
              <a:rPr lang="es-ES_tradnl" dirty="0" smtClean="0"/>
              <a:t>Otorrinolaringología </a:t>
            </a:r>
            <a:r>
              <a:rPr lang="mr-IN" dirty="0" smtClean="0"/>
              <a:t>–</a:t>
            </a:r>
            <a:r>
              <a:rPr lang="es-ES_tradnl" dirty="0" smtClean="0"/>
              <a:t> HGUA</a:t>
            </a:r>
          </a:p>
          <a:p>
            <a:pPr algn="ctr"/>
            <a:r>
              <a:rPr lang="es-ES_tradnl" dirty="0" smtClean="0"/>
              <a:t>Curso 2018/19</a:t>
            </a:r>
            <a:endParaRPr lang="es-ES_tradnl" dirty="0"/>
          </a:p>
        </p:txBody>
      </p:sp>
      <p:sp>
        <p:nvSpPr>
          <p:cNvPr id="2" name="CuadroTexto 1"/>
          <p:cNvSpPr txBox="1"/>
          <p:nvPr/>
        </p:nvSpPr>
        <p:spPr>
          <a:xfrm>
            <a:off x="3445565" y="795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665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35848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s-ES" sz="5400" dirty="0">
                <a:solidFill>
                  <a:srgbClr val="262626"/>
                </a:solidFill>
                <a:latin typeface="Garamond" charset="0"/>
              </a:rPr>
              <a:t>PRESENTACIÓN DEL CASO</a:t>
            </a:r>
            <a:endParaRPr lang="es-ES_tradnl" sz="5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8976" y="1589649"/>
            <a:ext cx="10986868" cy="4642338"/>
          </a:xfrm>
        </p:spPr>
        <p:txBody>
          <a:bodyPr>
            <a:normAutofit/>
          </a:bodyPr>
          <a:lstStyle/>
          <a:p>
            <a:pPr algn="just"/>
            <a:r>
              <a:rPr lang="es-ES_tradnl" dirty="0" smtClean="0"/>
              <a:t>Varón de </a:t>
            </a:r>
            <a:r>
              <a:rPr lang="es-ES_tradnl" dirty="0" smtClean="0"/>
              <a:t>49 </a:t>
            </a:r>
            <a:r>
              <a:rPr lang="es-ES_tradnl" dirty="0" smtClean="0"/>
              <a:t>años que acude a urgencias remitido de su MAP para estudio de </a:t>
            </a:r>
            <a:r>
              <a:rPr lang="es-ES_tradnl" dirty="0" smtClean="0"/>
              <a:t>tumoración </a:t>
            </a:r>
            <a:r>
              <a:rPr lang="es-ES_tradnl" dirty="0" err="1" smtClean="0"/>
              <a:t>laterocervical</a:t>
            </a:r>
            <a:r>
              <a:rPr lang="es-ES_tradnl" dirty="0" smtClean="0"/>
              <a:t> izquierda.</a:t>
            </a:r>
            <a:endParaRPr lang="es-ES_tradnl" dirty="0" smtClean="0"/>
          </a:p>
          <a:p>
            <a:pPr algn="just"/>
            <a:r>
              <a:rPr lang="es-ES_tradnl" dirty="0" smtClean="0"/>
              <a:t>No </a:t>
            </a:r>
            <a:r>
              <a:rPr lang="es-ES_tradnl" dirty="0" err="1" smtClean="0"/>
              <a:t>RAMc</a:t>
            </a:r>
            <a:r>
              <a:rPr lang="es-ES_tradnl" dirty="0"/>
              <a:t>;</a:t>
            </a:r>
            <a:r>
              <a:rPr lang="es-ES_tradnl" dirty="0" smtClean="0"/>
              <a:t> no FRCV; hábitos tóxicos: fumador activo de </a:t>
            </a:r>
            <a:r>
              <a:rPr lang="es-ES_tradnl" dirty="0" smtClean="0"/>
              <a:t>15</a:t>
            </a:r>
            <a:r>
              <a:rPr lang="es-ES_tradnl" dirty="0" smtClean="0"/>
              <a:t> </a:t>
            </a:r>
            <a:r>
              <a:rPr lang="es-ES_tradnl" dirty="0" err="1" smtClean="0"/>
              <a:t>cig</a:t>
            </a:r>
            <a:r>
              <a:rPr lang="es-ES_tradnl" dirty="0" smtClean="0"/>
              <a:t>/día con consumo acumulado de </a:t>
            </a:r>
            <a:r>
              <a:rPr lang="es-ES_tradnl" dirty="0" smtClean="0"/>
              <a:t>23</a:t>
            </a:r>
            <a:r>
              <a:rPr lang="es-ES_tradnl" dirty="0" smtClean="0"/>
              <a:t> </a:t>
            </a:r>
            <a:r>
              <a:rPr lang="es-ES_tradnl" dirty="0" smtClean="0"/>
              <a:t>años/</a:t>
            </a:r>
            <a:r>
              <a:rPr lang="es-ES_tradnl" dirty="0" err="1" smtClean="0"/>
              <a:t>paq</a:t>
            </a:r>
            <a:r>
              <a:rPr lang="es-ES_tradnl" dirty="0" smtClean="0"/>
              <a:t>. </a:t>
            </a:r>
            <a:r>
              <a:rPr lang="es-ES_tradnl" dirty="0" smtClean="0"/>
              <a:t>Hábito </a:t>
            </a:r>
            <a:r>
              <a:rPr lang="es-ES_tradnl" dirty="0" err="1" smtClean="0"/>
              <a:t>enólico</a:t>
            </a:r>
            <a:r>
              <a:rPr lang="es-ES_tradnl" dirty="0" smtClean="0"/>
              <a:t> de 1 cerveza / vaso de vino en comidas.</a:t>
            </a:r>
            <a:endParaRPr lang="es-ES_tradnl" dirty="0" smtClean="0"/>
          </a:p>
          <a:p>
            <a:pPr algn="just"/>
            <a:r>
              <a:rPr lang="es-ES_tradnl" dirty="0" smtClean="0"/>
              <a:t>Antecedentes</a:t>
            </a:r>
            <a:r>
              <a:rPr lang="es-ES_tradnl" dirty="0" smtClean="0"/>
              <a:t>: SAOS con CPAP domiciliaria (dx 2010).</a:t>
            </a:r>
            <a:endParaRPr lang="es-ES_tradnl" dirty="0" smtClean="0"/>
          </a:p>
          <a:p>
            <a:pPr algn="just"/>
            <a:r>
              <a:rPr lang="es-ES_tradnl" dirty="0" smtClean="0"/>
              <a:t>Exploración</a:t>
            </a:r>
            <a:r>
              <a:rPr lang="es-ES_tradnl" dirty="0" smtClean="0"/>
              <a:t>: TA </a:t>
            </a:r>
            <a:r>
              <a:rPr lang="es-ES_tradnl" dirty="0" smtClean="0"/>
              <a:t>127/90 </a:t>
            </a:r>
            <a:r>
              <a:rPr lang="es-ES_tradnl" dirty="0" err="1" smtClean="0"/>
              <a:t>mmHg</a:t>
            </a:r>
            <a:r>
              <a:rPr lang="es-ES_tradnl" dirty="0" smtClean="0"/>
              <a:t>, FC </a:t>
            </a:r>
            <a:r>
              <a:rPr lang="es-ES_tradnl" dirty="0" smtClean="0"/>
              <a:t>89 </a:t>
            </a:r>
            <a:r>
              <a:rPr lang="es-ES_tradnl" dirty="0" err="1" smtClean="0"/>
              <a:t>lpm</a:t>
            </a:r>
            <a:r>
              <a:rPr lang="es-ES_tradnl" dirty="0" smtClean="0"/>
              <a:t>, </a:t>
            </a:r>
            <a:r>
              <a:rPr lang="es-ES_tradnl" dirty="0" err="1" smtClean="0"/>
              <a:t>Tª</a:t>
            </a:r>
            <a:r>
              <a:rPr lang="es-ES_tradnl" dirty="0" smtClean="0"/>
              <a:t> </a:t>
            </a:r>
            <a:r>
              <a:rPr lang="es-ES_tradnl" dirty="0" smtClean="0"/>
              <a:t>36,6 </a:t>
            </a:r>
            <a:r>
              <a:rPr lang="es-ES_tradnl" dirty="0" err="1" smtClean="0"/>
              <a:t>ºC</a:t>
            </a:r>
            <a:r>
              <a:rPr lang="es-ES_tradnl" dirty="0" smtClean="0"/>
              <a:t>. </a:t>
            </a:r>
            <a:r>
              <a:rPr lang="es-ES_tradnl" dirty="0" smtClean="0"/>
              <a:t>Tumoración de 7 x 5cm </a:t>
            </a:r>
            <a:r>
              <a:rPr lang="es-ES_tradnl" dirty="0" err="1" smtClean="0"/>
              <a:t>laterocervical</a:t>
            </a:r>
            <a:r>
              <a:rPr lang="es-ES_tradnl" dirty="0" smtClean="0"/>
              <a:t> izquierda no fluctuante a la palpación</a:t>
            </a:r>
            <a:r>
              <a:rPr lang="es-ES_tradnl" dirty="0" smtClean="0"/>
              <a:t>.</a:t>
            </a:r>
            <a:endParaRPr lang="es-ES_tradnl" dirty="0" smtClean="0"/>
          </a:p>
          <a:p>
            <a:pPr algn="just"/>
            <a:r>
              <a:rPr lang="es-ES_tradnl" dirty="0" smtClean="0"/>
              <a:t>Acude a urgencias por aumento del tamaño de la masa en los últimos 15 días. Refiere dolor a la palpación y haber tenido picos febriles de hasta 38 </a:t>
            </a:r>
            <a:r>
              <a:rPr lang="es-ES_tradnl" dirty="0" err="1" smtClean="0"/>
              <a:t>ºC</a:t>
            </a:r>
            <a:r>
              <a:rPr lang="es-ES_tradnl" dirty="0" smtClean="0"/>
              <a:t> en el momento del descubrimiento (Octubre 2018) aunque actualmente se encuentra afebril y sin sensación </a:t>
            </a:r>
            <a:r>
              <a:rPr lang="es-ES_tradnl" dirty="0" err="1" smtClean="0"/>
              <a:t>distérmica</a:t>
            </a:r>
            <a:r>
              <a:rPr lang="es-ES_tradnl" dirty="0" smtClean="0"/>
              <a:t>.</a:t>
            </a:r>
            <a:endParaRPr lang="es-ES_tradnl" dirty="0" smtClean="0"/>
          </a:p>
          <a:p>
            <a:pPr algn="just"/>
            <a:r>
              <a:rPr lang="es-ES_tradnl" dirty="0" smtClean="0"/>
              <a:t>AS: PCR </a:t>
            </a:r>
            <a:r>
              <a:rPr lang="es-ES_tradnl" dirty="0" smtClean="0"/>
              <a:t>1,03 mg/dl y leucocitosis con desviación a la izquierda.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27875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/>
          <p:cNvGrpSpPr/>
          <p:nvPr/>
        </p:nvGrpSpPr>
        <p:grpSpPr>
          <a:xfrm>
            <a:off x="1761979" y="365761"/>
            <a:ext cx="8830993" cy="5387925"/>
            <a:chOff x="1143000" y="604910"/>
            <a:chExt cx="9745394" cy="6253089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821" r="1433"/>
            <a:stretch/>
          </p:blipFill>
          <p:spPr>
            <a:xfrm>
              <a:off x="1143000" y="604910"/>
              <a:ext cx="9745394" cy="6253089"/>
            </a:xfrm>
            <a:prstGeom prst="rect">
              <a:avLst/>
            </a:prstGeom>
          </p:spPr>
        </p:pic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630" r="49382" b="96718"/>
            <a:stretch/>
          </p:blipFill>
          <p:spPr>
            <a:xfrm>
              <a:off x="5896631" y="604910"/>
              <a:ext cx="295422" cy="225083"/>
            </a:xfrm>
            <a:prstGeom prst="rect">
              <a:avLst/>
            </a:prstGeom>
          </p:spPr>
        </p:pic>
      </p:grpSp>
      <p:sp>
        <p:nvSpPr>
          <p:cNvPr id="8" name="CuadroTexto 7"/>
          <p:cNvSpPr txBox="1"/>
          <p:nvPr/>
        </p:nvSpPr>
        <p:spPr>
          <a:xfrm>
            <a:off x="4566605" y="5981292"/>
            <a:ext cx="327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mtClean="0"/>
              <a:t>TAC </a:t>
            </a:r>
            <a:r>
              <a:rPr lang="es-ES_tradnl"/>
              <a:t>C</a:t>
            </a:r>
            <a:r>
              <a:rPr lang="es-ES_tradnl" smtClean="0"/>
              <a:t>ervical </a:t>
            </a:r>
            <a:r>
              <a:rPr lang="es-ES_tradnl" dirty="0" smtClean="0"/>
              <a:t>con contraste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771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1310053" y="590842"/>
            <a:ext cx="9759462" cy="4628271"/>
            <a:chOff x="1211579" y="295421"/>
            <a:chExt cx="9759462" cy="4628271"/>
          </a:xfrm>
        </p:grpSpPr>
        <p:grpSp>
          <p:nvGrpSpPr>
            <p:cNvPr id="4" name="Agrupar 3"/>
            <p:cNvGrpSpPr/>
            <p:nvPr/>
          </p:nvGrpSpPr>
          <p:grpSpPr>
            <a:xfrm>
              <a:off x="1211579" y="295421"/>
              <a:ext cx="9759462" cy="4628271"/>
              <a:chOff x="1143000" y="633046"/>
              <a:chExt cx="9759462" cy="4628271"/>
            </a:xfrm>
          </p:grpSpPr>
          <p:pic>
            <p:nvPicPr>
              <p:cNvPr id="3" name="Imagen 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9231" r="1291" b="23282"/>
              <a:stretch/>
            </p:blipFill>
            <p:spPr>
              <a:xfrm>
                <a:off x="1143000" y="633046"/>
                <a:ext cx="9759462" cy="4628271"/>
              </a:xfrm>
              <a:prstGeom prst="rect">
                <a:avLst/>
              </a:prstGeom>
            </p:spPr>
          </p:pic>
          <p:pic>
            <p:nvPicPr>
              <p:cNvPr id="2" name="Imagen 1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7913" r="49241" b="96513"/>
              <a:stretch/>
            </p:blipFill>
            <p:spPr>
              <a:xfrm>
                <a:off x="5880295" y="661185"/>
                <a:ext cx="281354" cy="239151"/>
              </a:xfrm>
              <a:prstGeom prst="rect">
                <a:avLst/>
              </a:prstGeom>
            </p:spPr>
          </p:pic>
        </p:grpSp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913" t="96615" r="49241" b="102"/>
            <a:stretch/>
          </p:blipFill>
          <p:spPr>
            <a:xfrm>
              <a:off x="5948874" y="4614211"/>
              <a:ext cx="281354" cy="225084"/>
            </a:xfrm>
            <a:prstGeom prst="rect">
              <a:avLst/>
            </a:prstGeom>
          </p:spPr>
        </p:pic>
      </p:grpSp>
      <p:sp>
        <p:nvSpPr>
          <p:cNvPr id="9" name="CuadroTexto 8"/>
          <p:cNvSpPr txBox="1"/>
          <p:nvPr/>
        </p:nvSpPr>
        <p:spPr>
          <a:xfrm>
            <a:off x="4570434" y="5671803"/>
            <a:ext cx="327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mtClean="0"/>
              <a:t>TAC </a:t>
            </a:r>
            <a:r>
              <a:rPr lang="es-ES_tradnl"/>
              <a:t>C</a:t>
            </a:r>
            <a:r>
              <a:rPr lang="es-ES_tradnl" smtClean="0"/>
              <a:t>ervical </a:t>
            </a:r>
            <a:r>
              <a:rPr lang="es-ES_tradnl" dirty="0" smtClean="0"/>
              <a:t>con contraste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9582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>
                <a:latin typeface="Garamond" charset="0"/>
                <a:ea typeface="Garamond" charset="0"/>
                <a:cs typeface="Garamond" charset="0"/>
              </a:rPr>
              <a:t>DIAGNÓSTICO</a:t>
            </a:r>
            <a:endParaRPr lang="es-ES_tradnl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TAC </a:t>
            </a:r>
            <a:r>
              <a:rPr lang="es-ES" dirty="0" smtClean="0"/>
              <a:t>cervical con contraste</a:t>
            </a:r>
            <a:r>
              <a:rPr lang="es-ES" dirty="0" smtClean="0"/>
              <a:t>: </a:t>
            </a:r>
            <a:r>
              <a:rPr lang="es-ES" dirty="0"/>
              <a:t>l</a:t>
            </a:r>
            <a:r>
              <a:rPr lang="es-ES" dirty="0" smtClean="0"/>
              <a:t>esión quística </a:t>
            </a:r>
            <a:r>
              <a:rPr lang="es-ES" dirty="0" err="1" smtClean="0"/>
              <a:t>laterocervical</a:t>
            </a:r>
            <a:r>
              <a:rPr lang="es-ES" dirty="0" smtClean="0"/>
              <a:t> izquierda localizada en profundidad al músculo esternocleidomastoideo y posterior a los vasos </a:t>
            </a:r>
            <a:r>
              <a:rPr lang="es-ES" dirty="0" err="1" smtClean="0"/>
              <a:t>yúgulo-carotídeos</a:t>
            </a:r>
            <a:r>
              <a:rPr lang="es-ES" dirty="0" smtClean="0"/>
              <a:t>, que presenta bordes gruesos que realzan el contraste. Ganglios cervicales de pequeño tamaño en cadena yugular izquierda probablemente reactivos.</a:t>
            </a:r>
          </a:p>
          <a:p>
            <a:pPr algn="just"/>
            <a:r>
              <a:rPr lang="es-ES" dirty="0" smtClean="0"/>
              <a:t>PAAF: </a:t>
            </a:r>
            <a:r>
              <a:rPr lang="es-ES" dirty="0" err="1" smtClean="0"/>
              <a:t>celularidad</a:t>
            </a:r>
            <a:r>
              <a:rPr lang="es-ES" dirty="0" smtClean="0"/>
              <a:t> inflamatoria y escamosa. </a:t>
            </a:r>
            <a:endParaRPr lang="es-ES" dirty="0" smtClean="0"/>
          </a:p>
          <a:p>
            <a:pPr algn="just"/>
            <a:r>
              <a:rPr lang="es-ES_tradnl" dirty="0" smtClean="0"/>
              <a:t>DIAGNÓSTICO</a:t>
            </a:r>
            <a:r>
              <a:rPr lang="es-ES_tradnl" dirty="0" smtClean="0"/>
              <a:t>: </a:t>
            </a:r>
            <a:r>
              <a:rPr lang="es-ES_tradnl" dirty="0"/>
              <a:t>q</a:t>
            </a:r>
            <a:r>
              <a:rPr lang="es-ES_tradnl" dirty="0" smtClean="0"/>
              <a:t>uiste branquial </a:t>
            </a:r>
            <a:r>
              <a:rPr lang="es-ES_tradnl" dirty="0" err="1" smtClean="0"/>
              <a:t>sobreinfectado</a:t>
            </a:r>
            <a:r>
              <a:rPr lang="es-ES_tradnl" dirty="0" smtClean="0"/>
              <a:t>.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5673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Estampado</Template>
  <TotalTime>31</TotalTime>
  <Words>249</Words>
  <Application>Microsoft Macintosh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Calibri</vt:lpstr>
      <vt:lpstr>Century Gothic</vt:lpstr>
      <vt:lpstr>Garamond</vt:lpstr>
      <vt:lpstr>Mangal</vt:lpstr>
      <vt:lpstr>Savon</vt:lpstr>
      <vt:lpstr>Presentación de PowerPoint</vt:lpstr>
      <vt:lpstr>PRESENTACIÓN DEL CASO</vt:lpstr>
      <vt:lpstr>Presentación de PowerPoint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4</cp:revision>
  <dcterms:created xsi:type="dcterms:W3CDTF">2019-04-28T18:37:31Z</dcterms:created>
  <dcterms:modified xsi:type="dcterms:W3CDTF">2019-04-28T19:08:51Z</dcterms:modified>
</cp:coreProperties>
</file>