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8"/>
    <p:restoredTop sz="94662"/>
  </p:normalViewPr>
  <p:slideViewPr>
    <p:cSldViewPr snapToGrid="0" snapToObjects="1">
      <p:cViewPr varScale="1">
        <p:scale>
          <a:sx n="91" d="100"/>
          <a:sy n="91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6482A-239F-B245-BA5A-E8BED92295B8}" type="datetimeFigureOut">
              <a:rPr lang="es-ES_tradnl" smtClean="0"/>
              <a:t>28/4/19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D27BB-B432-2A4E-BE44-D488BE482B7F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8982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4/28/19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722782" y="2027583"/>
            <a:ext cx="915725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500" dirty="0" smtClean="0">
                <a:solidFill>
                  <a:schemeClr val="bg2">
                    <a:lumMod val="25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Talleres integrados III: </a:t>
            </a:r>
            <a:r>
              <a:rPr lang="es-ES" sz="5500" cap="none" dirty="0" smtClean="0">
                <a:solidFill>
                  <a:schemeClr val="bg2">
                    <a:lumMod val="25000"/>
                  </a:schemeClr>
                </a:solidFill>
                <a:latin typeface="Garamond" charset="0"/>
                <a:ea typeface="Garamond" charset="0"/>
                <a:cs typeface="Garamond" charset="0"/>
              </a:rPr>
              <a:t>Diagnóstico a primera vista.</a:t>
            </a:r>
            <a:endParaRPr lang="es-ES_tradnl" sz="5500" dirty="0">
              <a:solidFill>
                <a:schemeClr val="bg2">
                  <a:lumMod val="25000"/>
                </a:schemeClr>
              </a:solidFill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994526" y="3962399"/>
            <a:ext cx="46137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dirty="0" smtClean="0"/>
              <a:t>Aprobado por Dr. ?</a:t>
            </a:r>
          </a:p>
          <a:p>
            <a:pPr algn="ctr"/>
            <a:r>
              <a:rPr lang="es-ES_tradnl" dirty="0" smtClean="0"/>
              <a:t>Ana Fernández Barragán (Nº </a:t>
            </a:r>
            <a:r>
              <a:rPr lang="es-ES_tradnl" dirty="0" err="1" smtClean="0"/>
              <a:t>exp</a:t>
            </a:r>
            <a:r>
              <a:rPr lang="es-ES_tradnl" dirty="0" smtClean="0"/>
              <a:t>: 2008)</a:t>
            </a:r>
          </a:p>
          <a:p>
            <a:pPr algn="ctr"/>
            <a:r>
              <a:rPr lang="es-ES_tradnl" dirty="0" smtClean="0"/>
              <a:t>Servicio de Neumología </a:t>
            </a:r>
            <a:r>
              <a:rPr lang="mr-IN" dirty="0" smtClean="0"/>
              <a:t>–</a:t>
            </a:r>
            <a:r>
              <a:rPr lang="es-ES_tradnl" dirty="0" smtClean="0"/>
              <a:t> HGUA</a:t>
            </a:r>
          </a:p>
          <a:p>
            <a:pPr algn="ctr"/>
            <a:r>
              <a:rPr lang="es-ES_tradnl" dirty="0" smtClean="0"/>
              <a:t>Curso 2018/19</a:t>
            </a:r>
            <a:endParaRPr lang="es-ES_tradnl" dirty="0"/>
          </a:p>
        </p:txBody>
      </p:sp>
      <p:sp>
        <p:nvSpPr>
          <p:cNvPr id="2" name="CuadroTexto 1"/>
          <p:cNvSpPr txBox="1"/>
          <p:nvPr/>
        </p:nvSpPr>
        <p:spPr>
          <a:xfrm>
            <a:off x="3445565" y="7951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9524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35848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s-ES" sz="5400" dirty="0">
                <a:solidFill>
                  <a:srgbClr val="262626"/>
                </a:solidFill>
                <a:latin typeface="Garamond" charset="0"/>
              </a:rPr>
              <a:t>PRESENTACIÓN DEL CASO</a:t>
            </a:r>
            <a:endParaRPr lang="es-ES_tradnl" sz="5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8976" y="1589649"/>
            <a:ext cx="10986868" cy="4642338"/>
          </a:xfrm>
        </p:spPr>
        <p:txBody>
          <a:bodyPr>
            <a:normAutofit lnSpcReduction="10000"/>
          </a:bodyPr>
          <a:lstStyle/>
          <a:p>
            <a:pPr algn="just"/>
            <a:r>
              <a:rPr lang="es-ES_tradnl" dirty="0" smtClean="0"/>
              <a:t>Varón de 59 años que acude a urgencias remitido de su MAP para estudio de lesión en LSD en </a:t>
            </a:r>
            <a:r>
              <a:rPr lang="es-ES_tradnl" dirty="0" err="1" smtClean="0"/>
              <a:t>Rx</a:t>
            </a:r>
            <a:r>
              <a:rPr lang="es-ES_tradnl" dirty="0" smtClean="0"/>
              <a:t>. </a:t>
            </a:r>
          </a:p>
          <a:p>
            <a:pPr algn="just"/>
            <a:r>
              <a:rPr lang="es-ES_tradnl" dirty="0" smtClean="0"/>
              <a:t>No </a:t>
            </a:r>
            <a:r>
              <a:rPr lang="es-ES_tradnl" dirty="0" err="1" smtClean="0"/>
              <a:t>RAMc</a:t>
            </a:r>
            <a:r>
              <a:rPr lang="es-ES_tradnl" dirty="0"/>
              <a:t>;</a:t>
            </a:r>
            <a:r>
              <a:rPr lang="es-ES_tradnl" dirty="0" smtClean="0"/>
              <a:t> no FRCV; hábitos tóxicos: fumador activo de 40 </a:t>
            </a:r>
            <a:r>
              <a:rPr lang="es-ES_tradnl" dirty="0" err="1" smtClean="0"/>
              <a:t>cig</a:t>
            </a:r>
            <a:r>
              <a:rPr lang="es-ES_tradnl" dirty="0" smtClean="0"/>
              <a:t>/día con consumo acumulado de 65 años/</a:t>
            </a:r>
            <a:r>
              <a:rPr lang="es-ES_tradnl" dirty="0" err="1" smtClean="0"/>
              <a:t>paq</a:t>
            </a:r>
            <a:r>
              <a:rPr lang="es-ES_tradnl" dirty="0" smtClean="0"/>
              <a:t>. Niega </a:t>
            </a:r>
            <a:r>
              <a:rPr lang="es-ES_tradnl" dirty="0" err="1" smtClean="0"/>
              <a:t>enolismo</a:t>
            </a:r>
            <a:r>
              <a:rPr lang="es-ES_tradnl" dirty="0" smtClean="0"/>
              <a:t> ni consumo de otros tóxicos, si bien está diagnosticado de alcoholismo crónico.</a:t>
            </a:r>
          </a:p>
          <a:p>
            <a:pPr algn="just"/>
            <a:r>
              <a:rPr lang="es-ES_tradnl" dirty="0" smtClean="0"/>
              <a:t>Antecedentes: esquizofrenia paranoide (dx 2014, en </a:t>
            </a:r>
            <a:r>
              <a:rPr lang="es-ES_tradnl" dirty="0" err="1" smtClean="0"/>
              <a:t>tto</a:t>
            </a:r>
            <a:r>
              <a:rPr lang="es-ES_tradnl" dirty="0" smtClean="0"/>
              <a:t>), trastorno de la marcha por síndrome </a:t>
            </a:r>
            <a:r>
              <a:rPr lang="es-ES_tradnl" dirty="0" err="1" smtClean="0"/>
              <a:t>cerebeloso</a:t>
            </a:r>
            <a:r>
              <a:rPr lang="es-ES_tradnl" dirty="0" smtClean="0"/>
              <a:t> alcohólico con atrofia </a:t>
            </a:r>
            <a:r>
              <a:rPr lang="es-ES_tradnl" dirty="0" err="1" smtClean="0"/>
              <a:t>vermiana</a:t>
            </a:r>
            <a:r>
              <a:rPr lang="es-ES_tradnl" dirty="0" smtClean="0"/>
              <a:t> (dx Marzo 2019).</a:t>
            </a:r>
          </a:p>
          <a:p>
            <a:pPr algn="just"/>
            <a:r>
              <a:rPr lang="es-ES_tradnl" dirty="0" smtClean="0"/>
              <a:t>Antecedentes neumológicos: niega antecedentes de TBC o contacto, neumonías, asma bronquial ni hemoptisis. Cumple criterios de bronquitis crónica con tos y expectoración diaria blanquecina. Disnea grado II </a:t>
            </a:r>
            <a:r>
              <a:rPr lang="es-ES_tradnl" dirty="0" err="1" smtClean="0"/>
              <a:t>mMRC</a:t>
            </a:r>
            <a:r>
              <a:rPr lang="es-ES_tradnl" dirty="0" smtClean="0"/>
              <a:t>. Contacto habitual con perro. Roncador habitual sin apneas ni hipersomnia diurna.</a:t>
            </a:r>
          </a:p>
          <a:p>
            <a:pPr algn="just"/>
            <a:r>
              <a:rPr lang="es-ES_tradnl" dirty="0" smtClean="0"/>
              <a:t>Exploración: TA 110/70 </a:t>
            </a:r>
            <a:r>
              <a:rPr lang="es-ES_tradnl" dirty="0" err="1" smtClean="0"/>
              <a:t>mmHg</a:t>
            </a:r>
            <a:r>
              <a:rPr lang="es-ES_tradnl" dirty="0" smtClean="0"/>
              <a:t>, FC 82 </a:t>
            </a:r>
            <a:r>
              <a:rPr lang="es-ES_tradnl" dirty="0" err="1" smtClean="0"/>
              <a:t>lpm</a:t>
            </a:r>
            <a:r>
              <a:rPr lang="es-ES_tradnl" dirty="0" smtClean="0"/>
              <a:t>, </a:t>
            </a:r>
            <a:r>
              <a:rPr lang="es-ES_tradnl" dirty="0" err="1" smtClean="0"/>
              <a:t>Tª</a:t>
            </a:r>
            <a:r>
              <a:rPr lang="es-ES_tradnl" dirty="0" smtClean="0"/>
              <a:t> 36,8 </a:t>
            </a:r>
            <a:r>
              <a:rPr lang="es-ES_tradnl" dirty="0" err="1" smtClean="0"/>
              <a:t>ºC</a:t>
            </a:r>
            <a:r>
              <a:rPr lang="es-ES_tradnl" dirty="0" smtClean="0"/>
              <a:t>. Mal estado general, caquéctico. </a:t>
            </a:r>
            <a:r>
              <a:rPr lang="es-ES_tradnl" dirty="0" err="1" smtClean="0"/>
              <a:t>Eupneico</a:t>
            </a:r>
            <a:r>
              <a:rPr lang="es-ES_tradnl" dirty="0" smtClean="0"/>
              <a:t> con </a:t>
            </a:r>
            <a:r>
              <a:rPr lang="es-ES_tradnl" dirty="0" err="1" smtClean="0"/>
              <a:t>Sat</a:t>
            </a:r>
            <a:r>
              <a:rPr lang="es-ES_tradnl" dirty="0" smtClean="0"/>
              <a:t> O2 al 99% con </a:t>
            </a:r>
            <a:r>
              <a:rPr lang="es-ES_tradnl" dirty="0" err="1" smtClean="0"/>
              <a:t>gn</a:t>
            </a:r>
            <a:r>
              <a:rPr lang="es-ES_tradnl" dirty="0" smtClean="0"/>
              <a:t> a 2lpm. AP: disminución global del MV.</a:t>
            </a:r>
          </a:p>
          <a:p>
            <a:pPr algn="just"/>
            <a:r>
              <a:rPr lang="es-ES_tradnl" dirty="0" smtClean="0"/>
              <a:t>AS: PCR 6,48 mg/dl.</a:t>
            </a:r>
          </a:p>
          <a:p>
            <a:pPr algn="just"/>
            <a:r>
              <a:rPr lang="es-ES_tradnl" dirty="0" err="1" smtClean="0"/>
              <a:t>Rx</a:t>
            </a:r>
            <a:r>
              <a:rPr lang="es-ES_tradnl" dirty="0" smtClean="0"/>
              <a:t> tórax: aumento de densidad en LSD con áreas de cavitación en su interior.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7400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/>
          <p:cNvGrpSpPr/>
          <p:nvPr/>
        </p:nvGrpSpPr>
        <p:grpSpPr>
          <a:xfrm>
            <a:off x="2134180" y="576772"/>
            <a:ext cx="7842738" cy="5247251"/>
            <a:chOff x="3650567" y="2011678"/>
            <a:chExt cx="4740812" cy="3305909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2409" r="2458" b="19385"/>
            <a:stretch/>
          </p:blipFill>
          <p:spPr>
            <a:xfrm>
              <a:off x="3650567" y="2011678"/>
              <a:ext cx="4740812" cy="3305909"/>
            </a:xfrm>
            <a:prstGeom prst="rect">
              <a:avLst/>
            </a:prstGeom>
          </p:spPr>
        </p:pic>
        <p:pic>
          <p:nvPicPr>
            <p:cNvPr id="4" name="Imagen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89" t="1" r="48769" b="97127"/>
            <a:stretch/>
          </p:blipFill>
          <p:spPr>
            <a:xfrm>
              <a:off x="5915464" y="2011678"/>
              <a:ext cx="211017" cy="196948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021" t="97026" r="48769"/>
            <a:stretch/>
          </p:blipFill>
          <p:spPr>
            <a:xfrm>
              <a:off x="5894363" y="5113605"/>
              <a:ext cx="253220" cy="203982"/>
            </a:xfrm>
            <a:prstGeom prst="rect">
              <a:avLst/>
            </a:prstGeom>
          </p:spPr>
        </p:pic>
      </p:grpSp>
      <p:sp>
        <p:nvSpPr>
          <p:cNvPr id="8" name="CuadroTexto 7"/>
          <p:cNvSpPr txBox="1"/>
          <p:nvPr/>
        </p:nvSpPr>
        <p:spPr>
          <a:xfrm>
            <a:off x="4401088" y="6065695"/>
            <a:ext cx="3308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TAC Torácico con contraste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89368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>
                <a:latin typeface="Garamond" charset="0"/>
                <a:ea typeface="Garamond" charset="0"/>
                <a:cs typeface="Garamond" charset="0"/>
              </a:rPr>
              <a:t>DIAGNÓSTICO</a:t>
            </a:r>
            <a:endParaRPr lang="es-ES_tradnl" dirty="0">
              <a:latin typeface="Garamond" charset="0"/>
              <a:ea typeface="Garamond" charset="0"/>
              <a:cs typeface="Garamond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TAC Torácico</a:t>
            </a:r>
            <a:r>
              <a:rPr lang="es-ES" smtClean="0"/>
              <a:t>: </a:t>
            </a:r>
            <a:r>
              <a:rPr lang="es-ES" smtClean="0"/>
              <a:t>lesión </a:t>
            </a:r>
            <a:r>
              <a:rPr lang="es-ES" dirty="0" smtClean="0"/>
              <a:t>pulmonar en LSD de apariencia necrótica con áreas de cavitación en su interior y otras opacidades </a:t>
            </a:r>
            <a:r>
              <a:rPr lang="es-ES" dirty="0" err="1" smtClean="0"/>
              <a:t>pseudonodulares</a:t>
            </a:r>
            <a:r>
              <a:rPr lang="es-ES" dirty="0" smtClean="0"/>
              <a:t> en el mismo lóbulo, sugestivos de etiología infecciosa, a descartar en primer lugar TBC y anaerobios.</a:t>
            </a:r>
          </a:p>
          <a:p>
            <a:pPr algn="just"/>
            <a:r>
              <a:rPr lang="es-ES_tradnl" dirty="0" smtClean="0"/>
              <a:t>BAS y esputo post-BF: PCR positiva para M. Tuberculosis. Tinción de </a:t>
            </a:r>
            <a:r>
              <a:rPr lang="es-ES_tradnl" dirty="0" err="1" smtClean="0"/>
              <a:t>micobacterias</a:t>
            </a:r>
            <a:r>
              <a:rPr lang="es-ES_tradnl" dirty="0" smtClean="0"/>
              <a:t> </a:t>
            </a:r>
            <a:r>
              <a:rPr lang="es-ES_tradnl" dirty="0"/>
              <a:t>positiva. </a:t>
            </a:r>
            <a:endParaRPr lang="es-ES_tradnl" dirty="0" smtClean="0"/>
          </a:p>
          <a:p>
            <a:pPr algn="just"/>
            <a:r>
              <a:rPr lang="es-ES_tradnl" dirty="0" smtClean="0"/>
              <a:t>Cultivo </a:t>
            </a:r>
            <a:r>
              <a:rPr lang="es-ES_tradnl" dirty="0"/>
              <a:t>de esputo positivo para </a:t>
            </a:r>
            <a:r>
              <a:rPr lang="es-ES_tradnl" dirty="0" err="1"/>
              <a:t>micobacterias</a:t>
            </a:r>
            <a:r>
              <a:rPr lang="es-ES_tradnl" dirty="0"/>
              <a:t>. </a:t>
            </a:r>
            <a:endParaRPr lang="es-ES_tradnl" dirty="0" smtClean="0"/>
          </a:p>
          <a:p>
            <a:pPr algn="just"/>
            <a:r>
              <a:rPr lang="es-ES_tradnl" dirty="0" smtClean="0"/>
              <a:t>DIAGNÓSTICO: TBC en LSD.</a:t>
            </a:r>
          </a:p>
        </p:txBody>
      </p:sp>
    </p:spTree>
    <p:extLst>
      <p:ext uri="{BB962C8B-B14F-4D97-AF65-F5344CB8AC3E}">
        <p14:creationId xmlns:p14="http://schemas.microsoft.com/office/powerpoint/2010/main" val="98652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Estampado</Template>
  <TotalTime>72</TotalTime>
  <Words>301</Words>
  <Application>Microsoft Macintosh PowerPoint</Application>
  <PresentationFormat>Panorámica</PresentationFormat>
  <Paragraphs>19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Calibri</vt:lpstr>
      <vt:lpstr>Century Gothic</vt:lpstr>
      <vt:lpstr>Garamond</vt:lpstr>
      <vt:lpstr>Mangal</vt:lpstr>
      <vt:lpstr>Savon</vt:lpstr>
      <vt:lpstr>Presentación de PowerPoint</vt:lpstr>
      <vt:lpstr>PRESENTACIÓN DEL CASO</vt:lpstr>
      <vt:lpstr>Presentación de PowerPoint</vt:lpstr>
      <vt:lpstr>DIAGNÓSTICO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6</cp:revision>
  <dcterms:created xsi:type="dcterms:W3CDTF">2019-04-18T17:14:49Z</dcterms:created>
  <dcterms:modified xsi:type="dcterms:W3CDTF">2019-04-28T19:03:58Z</dcterms:modified>
</cp:coreProperties>
</file>