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4662"/>
  </p:normalViewPr>
  <p:slideViewPr>
    <p:cSldViewPr snapToGrid="0" snapToObjects="1">
      <p:cViewPr varScale="1">
        <p:scale>
          <a:sx n="96" d="100"/>
          <a:sy n="9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071B-2B5C-FA41-8932-8E1922A78935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B8CAE-F32D-B542-B3DF-1F7051EA803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921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S_trad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DD5CAB-883E-6245-AADC-5A50E5656D2C}" type="datetimeFigureOut">
              <a:rPr lang="es-ES_tradnl" smtClean="0"/>
              <a:t>12/4/19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422325-8C50-CB40-8DD9-E7B6548EA0D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683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22782" y="2027583"/>
            <a:ext cx="91572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Talleres integrados III: </a:t>
            </a:r>
            <a:r>
              <a:rPr lang="es-ES" sz="5500" cap="none" dirty="0" smtClean="0">
                <a:solidFill>
                  <a:schemeClr val="bg2">
                    <a:lumMod val="2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Diagnóstico a primera vista.</a:t>
            </a:r>
            <a:endParaRPr lang="es-ES_tradnl" sz="5500" dirty="0">
              <a:solidFill>
                <a:schemeClr val="bg2">
                  <a:lumMod val="25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94526" y="3962399"/>
            <a:ext cx="4613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smtClean="0"/>
              <a:t>Aprobado por Dr. </a:t>
            </a:r>
            <a:r>
              <a:rPr lang="es-ES_tradnl" dirty="0" err="1" smtClean="0"/>
              <a:t>Arrarte</a:t>
            </a:r>
            <a:endParaRPr lang="es-ES_tradnl" dirty="0" smtClean="0"/>
          </a:p>
          <a:p>
            <a:pPr algn="ctr"/>
            <a:r>
              <a:rPr lang="es-ES_tradnl" dirty="0" smtClean="0"/>
              <a:t>Ana Fernández Barragán (Nº </a:t>
            </a:r>
            <a:r>
              <a:rPr lang="es-ES_tradnl" dirty="0" err="1" smtClean="0"/>
              <a:t>exp</a:t>
            </a:r>
            <a:r>
              <a:rPr lang="es-ES_tradnl" dirty="0" smtClean="0"/>
              <a:t>: 2008)</a:t>
            </a:r>
          </a:p>
          <a:p>
            <a:pPr algn="ctr"/>
            <a:r>
              <a:rPr lang="es-ES_tradnl" dirty="0" smtClean="0"/>
              <a:t>Servicio de Medicina Digestiva </a:t>
            </a:r>
            <a:r>
              <a:rPr lang="mr-IN" dirty="0" smtClean="0"/>
              <a:t>–</a:t>
            </a:r>
            <a:r>
              <a:rPr lang="es-ES_tradnl" dirty="0" smtClean="0"/>
              <a:t> HGUA</a:t>
            </a:r>
          </a:p>
          <a:p>
            <a:pPr algn="ctr"/>
            <a:r>
              <a:rPr lang="es-ES_tradnl" dirty="0" smtClean="0"/>
              <a:t>Curso 2018/19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13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65519"/>
            <a:ext cx="10058400" cy="1371600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262626"/>
                </a:solidFill>
                <a:latin typeface="Garamond" charset="0"/>
              </a:rPr>
              <a:t>PRESENTACIÓN</a:t>
            </a:r>
            <a:r>
              <a:rPr lang="es-ES" sz="4400" dirty="0">
                <a:solidFill>
                  <a:srgbClr val="262626"/>
                </a:solidFill>
                <a:latin typeface="Garamond" charset="0"/>
              </a:rPr>
              <a:t> DEL CASO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330" y="1417982"/>
            <a:ext cx="11277599" cy="4982817"/>
          </a:xfrm>
        </p:spPr>
        <p:txBody>
          <a:bodyPr>
            <a:normAutofit/>
          </a:bodyPr>
          <a:lstStyle/>
          <a:p>
            <a:r>
              <a:rPr lang="es-ES_tradnl" dirty="0" smtClean="0"/>
              <a:t>Mujer de 65 años que acude a urgencias por dolor abdominal, náuseas y vómitos de 48h de </a:t>
            </a:r>
            <a:r>
              <a:rPr lang="es-ES_tradnl" dirty="0" err="1" smtClean="0"/>
              <a:t>evol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No </a:t>
            </a:r>
            <a:r>
              <a:rPr lang="es-ES_tradnl" dirty="0" err="1" smtClean="0"/>
              <a:t>RAMc</a:t>
            </a:r>
            <a:r>
              <a:rPr lang="es-ES_tradnl" dirty="0" smtClean="0"/>
              <a:t>, no FRCV y no hábitos tóxicos. No antecedentes médicos ni </a:t>
            </a:r>
            <a:r>
              <a:rPr lang="es-ES_tradnl" dirty="0" err="1" smtClean="0"/>
              <a:t>qx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Refiere en el último mes: </a:t>
            </a:r>
          </a:p>
          <a:p>
            <a:pPr lvl="1"/>
            <a:r>
              <a:rPr lang="es-ES_tradnl" dirty="0"/>
              <a:t>C</a:t>
            </a:r>
            <a:r>
              <a:rPr lang="es-ES_tradnl" dirty="0" smtClean="0"/>
              <a:t>uadro constitucional con pérdida de 5kg de peso.</a:t>
            </a:r>
          </a:p>
          <a:p>
            <a:pPr lvl="1"/>
            <a:r>
              <a:rPr lang="es-ES_tradnl" dirty="0"/>
              <a:t>C</a:t>
            </a:r>
            <a:r>
              <a:rPr lang="es-ES_tradnl" dirty="0" smtClean="0"/>
              <a:t>ambio en el ritmo intestinal, alternando diarrea y estreñimiento.</a:t>
            </a:r>
          </a:p>
          <a:p>
            <a:pPr lvl="1"/>
            <a:r>
              <a:rPr lang="es-ES_tradnl" dirty="0"/>
              <a:t>D</a:t>
            </a:r>
            <a:r>
              <a:rPr lang="es-ES_tradnl" dirty="0" smtClean="0"/>
              <a:t>olores en hipogastrio de tipo retortijón intermitentes que empeoran con la ingesta y que se han acentuado en los últimos días acompañándose de vómitos.</a:t>
            </a:r>
          </a:p>
          <a:p>
            <a:pPr lvl="1"/>
            <a:r>
              <a:rPr lang="es-ES_tradnl" dirty="0" smtClean="0"/>
              <a:t>Ruidos abdominales </a:t>
            </a:r>
            <a:r>
              <a:rPr lang="es-ES_tradnl" dirty="0" err="1" smtClean="0"/>
              <a:t>hidroaéreos</a:t>
            </a:r>
            <a:r>
              <a:rPr lang="es-ES_tradnl" dirty="0" smtClean="0"/>
              <a:t> acentuados.</a:t>
            </a:r>
          </a:p>
          <a:p>
            <a:r>
              <a:rPr lang="es-ES_tradnl" dirty="0" smtClean="0"/>
              <a:t>Última deposición hace 48h sin productos patológicos.</a:t>
            </a:r>
          </a:p>
          <a:p>
            <a:r>
              <a:rPr lang="es-ES_tradnl" dirty="0" smtClean="0"/>
              <a:t>Exploración: abdomen distendido con dolor a la palpación difusa predominante en hipogastrio. Ruidos </a:t>
            </a:r>
            <a:r>
              <a:rPr lang="es-ES_tradnl" dirty="0" err="1" smtClean="0"/>
              <a:t>hidroaéreos</a:t>
            </a:r>
            <a:r>
              <a:rPr lang="es-ES_tradnl" dirty="0" smtClean="0"/>
              <a:t> aumentados. Leve timpanismo difuso. Resto de la exploración sin alteraciones.</a:t>
            </a:r>
          </a:p>
          <a:p>
            <a:r>
              <a:rPr lang="es-ES_tradnl" dirty="0" smtClean="0"/>
              <a:t>AS: Leucocitosis con desviación a la izq. Resto normal.</a:t>
            </a:r>
          </a:p>
          <a:p>
            <a:r>
              <a:rPr lang="es-ES_tradnl" dirty="0" err="1" smtClean="0"/>
              <a:t>Rx</a:t>
            </a:r>
            <a:r>
              <a:rPr lang="es-ES_tradnl" dirty="0" smtClean="0"/>
              <a:t> abdomen: dilatación marcada de asas de ID.</a:t>
            </a:r>
          </a:p>
          <a:p>
            <a:pPr marL="0" indent="0">
              <a:buNone/>
            </a:pPr>
            <a:r>
              <a:rPr lang="es-ES_tradnl" dirty="0" smtClean="0"/>
              <a:t>Ante el resultado de la </a:t>
            </a:r>
            <a:r>
              <a:rPr lang="es-ES_tradnl" dirty="0" err="1" smtClean="0"/>
              <a:t>Rx</a:t>
            </a:r>
            <a:r>
              <a:rPr lang="es-ES_tradnl" dirty="0" smtClean="0"/>
              <a:t> y el contexto clínico de la paciente se solicitan las siguientes pruebas:</a:t>
            </a:r>
          </a:p>
          <a:p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pPr lvl="1"/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570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788506" y="477080"/>
            <a:ext cx="10595112" cy="5594225"/>
            <a:chOff x="1388011" y="745587"/>
            <a:chExt cx="9612923" cy="587326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59" r="1263" b="1"/>
            <a:stretch/>
          </p:blipFill>
          <p:spPr>
            <a:xfrm>
              <a:off x="1388011" y="745587"/>
              <a:ext cx="9612923" cy="587326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47" t="46" r="49541" b="96262"/>
            <a:stretch/>
          </p:blipFill>
          <p:spPr>
            <a:xfrm>
              <a:off x="6081930" y="872624"/>
              <a:ext cx="225083" cy="253218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3847252" y="6192307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TAC </a:t>
            </a:r>
            <a:r>
              <a:rPr lang="es-ES_tradnl" dirty="0" err="1" smtClean="0"/>
              <a:t>Abdómino</a:t>
            </a:r>
            <a:r>
              <a:rPr lang="es-ES_tradnl" dirty="0" smtClean="0"/>
              <a:t>-Pélvico con contraste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3883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50399" y="248779"/>
            <a:ext cx="6773253" cy="4256960"/>
            <a:chOff x="1246910" y="1039090"/>
            <a:chExt cx="9666540" cy="581890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52" r="713"/>
            <a:stretch/>
          </p:blipFill>
          <p:spPr>
            <a:xfrm>
              <a:off x="1246910" y="1039090"/>
              <a:ext cx="9666540" cy="5818909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42" r="49339" b="96566"/>
            <a:stretch/>
          </p:blipFill>
          <p:spPr>
            <a:xfrm>
              <a:off x="5879337" y="1149940"/>
              <a:ext cx="235527" cy="235527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/>
        </p:nvGrpSpPr>
        <p:grpSpPr>
          <a:xfrm>
            <a:off x="5314122" y="2637183"/>
            <a:ext cx="6626087" cy="4009987"/>
            <a:chOff x="1246909" y="1593272"/>
            <a:chExt cx="9602803" cy="578427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56" r="1367"/>
            <a:stretch/>
          </p:blipFill>
          <p:spPr>
            <a:xfrm>
              <a:off x="1246909" y="1593272"/>
              <a:ext cx="9602803" cy="5784271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42" r="49339" b="96566"/>
            <a:stretch/>
          </p:blipFill>
          <p:spPr>
            <a:xfrm>
              <a:off x="5898201" y="1690255"/>
              <a:ext cx="235527" cy="235527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7195930" y="129871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TAC </a:t>
            </a:r>
            <a:r>
              <a:rPr lang="es-ES_tradnl" dirty="0" err="1" smtClean="0"/>
              <a:t>Abdómino</a:t>
            </a:r>
            <a:r>
              <a:rPr lang="es-ES_tradnl" dirty="0" smtClean="0"/>
              <a:t>-Pélvico con contraste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709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9" t="10102" r="1383" b="10100"/>
          <a:stretch/>
        </p:blipFill>
        <p:spPr>
          <a:xfrm>
            <a:off x="2782954" y="411421"/>
            <a:ext cx="6844145" cy="547254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24015" y="601648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Colonoscopia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915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latin typeface="Garamond" charset="0"/>
                <a:ea typeface="Garamond" charset="0"/>
                <a:cs typeface="Garamond" charset="0"/>
              </a:rPr>
              <a:t>DIAGNÓSTICO</a:t>
            </a:r>
            <a:endParaRPr lang="es-ES_tradnl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TAC </a:t>
            </a:r>
            <a:r>
              <a:rPr lang="es-ES_tradnl" dirty="0" err="1" smtClean="0"/>
              <a:t>Abdómino</a:t>
            </a:r>
            <a:r>
              <a:rPr lang="es-ES_tradnl" dirty="0" smtClean="0"/>
              <a:t>-Pélvico con contraste: </a:t>
            </a:r>
          </a:p>
          <a:p>
            <a:pPr lvl="1" algn="just"/>
            <a:r>
              <a:rPr lang="es-ES_tradnl" dirty="0"/>
              <a:t>D</a:t>
            </a:r>
            <a:r>
              <a:rPr lang="es-ES_tradnl" dirty="0" smtClean="0"/>
              <a:t>ilatación generalizada de íleon y algunas asas de yeyuno. </a:t>
            </a:r>
          </a:p>
          <a:p>
            <a:pPr lvl="1" algn="just"/>
            <a:r>
              <a:rPr lang="es-ES_tradnl" dirty="0" smtClean="0"/>
              <a:t>Engrosamiento mural concéntrico en íleon terminal invadiendo válvula ileocecal y ciego. </a:t>
            </a:r>
            <a:endParaRPr lang="es-ES_tradnl" dirty="0"/>
          </a:p>
          <a:p>
            <a:pPr lvl="1" algn="just"/>
            <a:r>
              <a:rPr lang="es-ES_tradnl" dirty="0" smtClean="0"/>
              <a:t>Múltiples lesiones hepáticas que sugieren malignidad.</a:t>
            </a:r>
          </a:p>
          <a:p>
            <a:pPr algn="just"/>
            <a:r>
              <a:rPr lang="es-ES_tradnl" dirty="0" smtClean="0"/>
              <a:t>Colonoscopia: lesión neoplásica </a:t>
            </a:r>
            <a:r>
              <a:rPr lang="es-ES_tradnl" dirty="0" err="1" smtClean="0"/>
              <a:t>exofítica</a:t>
            </a:r>
            <a:r>
              <a:rPr lang="es-ES_tradnl" dirty="0" smtClean="0"/>
              <a:t> y ulcerada en ciego que afecta a la </a:t>
            </a:r>
            <a:r>
              <a:rPr lang="es-ES_tradnl" dirty="0" err="1" smtClean="0"/>
              <a:t>vávula</a:t>
            </a:r>
            <a:r>
              <a:rPr lang="es-ES_tradnl" dirty="0" smtClean="0"/>
              <a:t> ileocecal. </a:t>
            </a:r>
          </a:p>
          <a:p>
            <a:pPr algn="just"/>
            <a:r>
              <a:rPr lang="es-ES_tradnl" dirty="0" smtClean="0"/>
              <a:t>Biopsia colon: adenocarcinoma intestinal.</a:t>
            </a:r>
          </a:p>
          <a:p>
            <a:pPr algn="just"/>
            <a:r>
              <a:rPr lang="es-ES_tradnl" dirty="0" smtClean="0"/>
              <a:t>Biopsia LOE hepática: metástasis de adenocarcinoma intestinal.</a:t>
            </a:r>
          </a:p>
          <a:p>
            <a:pPr algn="just"/>
            <a:r>
              <a:rPr lang="es-ES_tradnl" dirty="0" smtClean="0"/>
              <a:t>DIAGNÓSTICO: Síndrome </a:t>
            </a:r>
            <a:r>
              <a:rPr lang="es-ES_tradnl" dirty="0" err="1" smtClean="0"/>
              <a:t>suboclusivo</a:t>
            </a:r>
            <a:r>
              <a:rPr lang="es-ES_tradnl" dirty="0" smtClean="0"/>
              <a:t> por adenocarcinoma intestinal con metástasis hepáticas.</a:t>
            </a:r>
          </a:p>
          <a:p>
            <a:pPr lvl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55259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210</TotalTime>
  <Words>290</Words>
  <Application>Microsoft Macintosh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Garamond</vt:lpstr>
      <vt:lpstr>Mangal</vt:lpstr>
      <vt:lpstr>Savon</vt:lpstr>
      <vt:lpstr>Presentación de PowerPoint</vt:lpstr>
      <vt:lpstr>PRESENTACIÓN DEL CASO</vt:lpstr>
      <vt:lpstr>Presentación de PowerPoint</vt:lpstr>
      <vt:lpstr>Presentación de PowerPoint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15</cp:revision>
  <dcterms:created xsi:type="dcterms:W3CDTF">2019-04-11T15:03:11Z</dcterms:created>
  <dcterms:modified xsi:type="dcterms:W3CDTF">2019-04-12T15:37:21Z</dcterms:modified>
</cp:coreProperties>
</file>