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8"/>
  </p:notesMasterIdLst>
  <p:sldIdLst>
    <p:sldId id="261" r:id="rId2"/>
    <p:sldId id="260" r:id="rId3"/>
    <p:sldId id="259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FB62-AA1A-5844-B2E6-6127FB72FC26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2A5A4-0CD3-494A-A23C-29324895370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74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97593C-8CB0-F44B-B882-BB77C3B91A0F}" type="datetimeFigureOut">
              <a:rPr lang="es-ES_tradnl" smtClean="0"/>
              <a:t>15/05/2019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A4498D-352D-A84C-8B85-764F393510D8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8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575" y="769938"/>
            <a:ext cx="9308093" cy="3434071"/>
          </a:xfrm>
        </p:spPr>
        <p:txBody>
          <a:bodyPr>
            <a:noAutofit/>
          </a:bodyPr>
          <a:lstStyle/>
          <a:p>
            <a:pPr algn="ctr"/>
            <a:r>
              <a:rPr lang="es-ES_tradnl" sz="7200" b="1" dirty="0" smtClean="0"/>
              <a:t>DIAGNÓSTICO POR IMAGEN </a:t>
            </a:r>
            <a:endParaRPr lang="es-ES_tradnl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7575" y="4661711"/>
            <a:ext cx="4301196" cy="2229993"/>
          </a:xfrm>
        </p:spPr>
        <p:txBody>
          <a:bodyPr/>
          <a:lstStyle/>
          <a:p>
            <a:r>
              <a:rPr lang="es-ES_tradnl" dirty="0" smtClean="0"/>
              <a:t>APROBADO POR EL DOCTOR PERIS </a:t>
            </a:r>
          </a:p>
          <a:p>
            <a:r>
              <a:rPr lang="es-ES_tradnl" dirty="0" smtClean="0"/>
              <a:t>MAR MONZÓ PÉREZ</a:t>
            </a:r>
          </a:p>
          <a:p>
            <a:r>
              <a:rPr lang="es-ES_tradnl" dirty="0" smtClean="0"/>
              <a:t>Nº1458</a:t>
            </a:r>
          </a:p>
          <a:p>
            <a:endParaRPr lang="es-ES_tradnl" dirty="0"/>
          </a:p>
        </p:txBody>
      </p:sp>
      <p:sp>
        <p:nvSpPr>
          <p:cNvPr id="4" name="AutoShape 2" descr="Resultado de imagen de LOGO DE LA UM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LOGO DE LA UM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LOGO DE LA UM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Resultado de imagen de LOGO DE LA UM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46" y="3233854"/>
            <a:ext cx="2465430" cy="29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094" y="645459"/>
            <a:ext cx="10542495" cy="536537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s-ES_tradnl" b="1" dirty="0" smtClean="0">
                <a:solidFill>
                  <a:schemeClr val="tx2"/>
                </a:solidFill>
                <a:latin typeface="+mj-lt"/>
              </a:rPr>
              <a:t> MOTIVO DE INGRESO</a:t>
            </a:r>
            <a:r>
              <a:rPr lang="es-ES_tradnl" dirty="0" smtClean="0">
                <a:latin typeface="+mj-lt"/>
              </a:rPr>
              <a:t>:</a:t>
            </a:r>
            <a:r>
              <a:rPr lang="es-ES_tradnl" sz="2400" dirty="0" smtClean="0">
                <a:latin typeface="+mj-lt"/>
              </a:rPr>
              <a:t> </a:t>
            </a:r>
            <a:r>
              <a:rPr lang="es-ES_tradnl" sz="2400" dirty="0" smtClean="0"/>
              <a:t>Mujer de 28 años que acude a urgencias por presentar dolor en muslo derecho de días de evolución, con ligera mejoría con Diclofenaco. Asocia molestias en hipogastrio.</a:t>
            </a:r>
          </a:p>
          <a:p>
            <a:endParaRPr lang="es-ES_tradnl" dirty="0" smtClean="0">
              <a:noFill/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s-ES_tradnl" b="1" dirty="0" smtClean="0">
                <a:solidFill>
                  <a:schemeClr val="tx2"/>
                </a:solidFill>
                <a:latin typeface="+mj-lt"/>
              </a:rPr>
              <a:t> ANTECEDENTES:</a:t>
            </a:r>
          </a:p>
          <a:p>
            <a:pPr lvl="1"/>
            <a:r>
              <a:rPr lang="es-ES_tradnl" sz="2400" dirty="0" smtClean="0"/>
              <a:t>RAM: </a:t>
            </a:r>
            <a:r>
              <a:rPr lang="es-ES_tradnl" sz="2400" dirty="0" err="1" smtClean="0"/>
              <a:t>Macrólidos</a:t>
            </a:r>
            <a:r>
              <a:rPr lang="es-ES_tradnl" sz="2400" dirty="0" smtClean="0"/>
              <a:t>, alergia al melocotón, </a:t>
            </a:r>
            <a:r>
              <a:rPr lang="es-ES_tradnl" sz="2400" dirty="0" err="1" smtClean="0"/>
              <a:t>rash</a:t>
            </a:r>
            <a:r>
              <a:rPr lang="es-ES_tradnl" sz="2400" dirty="0" smtClean="0"/>
              <a:t> cutáneo con </a:t>
            </a:r>
            <a:r>
              <a:rPr lang="es-ES_tradnl" sz="2400" dirty="0" err="1" smtClean="0"/>
              <a:t>Dexketoprofeno</a:t>
            </a:r>
            <a:endParaRPr lang="es-ES_tradnl" sz="2400" dirty="0" smtClean="0"/>
          </a:p>
          <a:p>
            <a:pPr lvl="1"/>
            <a:r>
              <a:rPr lang="es-ES_tradnl" sz="2400" dirty="0" smtClean="0"/>
              <a:t>No HTA, No DM, No DLP</a:t>
            </a:r>
          </a:p>
          <a:p>
            <a:pPr lvl="1"/>
            <a:r>
              <a:rPr lang="es-ES_tradnl" sz="2400" dirty="0" smtClean="0"/>
              <a:t>Hábitos tóxicos: Fumadora de 4 años/paquete</a:t>
            </a:r>
          </a:p>
          <a:p>
            <a:pPr lvl="1"/>
            <a:r>
              <a:rPr lang="es-ES_tradnl" sz="2400" dirty="0" smtClean="0"/>
              <a:t>Adenocarcinoma de cérvix G2 estadio IIA2 de la FIGO.</a:t>
            </a:r>
          </a:p>
          <a:p>
            <a:pPr lvl="1"/>
            <a:r>
              <a:rPr lang="es-ES_tradnl" sz="2400" dirty="0" smtClean="0"/>
              <a:t>VHC positivo</a:t>
            </a:r>
          </a:p>
          <a:p>
            <a:pPr lvl="1"/>
            <a:r>
              <a:rPr lang="es-ES_tradnl" sz="2400" dirty="0" smtClean="0"/>
              <a:t>Cistopatía </a:t>
            </a:r>
            <a:r>
              <a:rPr lang="es-ES_tradnl" sz="2400" dirty="0" err="1" smtClean="0"/>
              <a:t>rádica</a:t>
            </a:r>
            <a:endParaRPr lang="es-ES_tradnl" sz="2400" dirty="0" smtClean="0"/>
          </a:p>
          <a:p>
            <a:pPr lvl="1"/>
            <a:r>
              <a:rPr lang="es-ES_tradnl" sz="2400" dirty="0" smtClean="0"/>
              <a:t>Antecedentes quirúrgicos: resección intestina por gangrena de </a:t>
            </a:r>
            <a:r>
              <a:rPr lang="es-ES_tradnl" sz="2400" dirty="0" err="1" smtClean="0"/>
              <a:t>ileon</a:t>
            </a:r>
            <a:r>
              <a:rPr lang="es-ES_tradnl" sz="2400" dirty="0" smtClean="0"/>
              <a:t>, ileostomía terminal y hemostasia vesical por hematuria franca.</a:t>
            </a:r>
          </a:p>
          <a:p>
            <a:pPr>
              <a:buFont typeface="Arial" charset="0"/>
              <a:buChar char="•"/>
            </a:pPr>
            <a:r>
              <a:rPr lang="es-ES_tradnl" sz="2400" b="1" dirty="0" smtClean="0">
                <a:solidFill>
                  <a:schemeClr val="tx2"/>
                </a:solidFill>
                <a:latin typeface="+mj-lt"/>
              </a:rPr>
              <a:t> TRATAMIENTO HABITUAL:</a:t>
            </a:r>
          </a:p>
          <a:p>
            <a:pPr lvl="1"/>
            <a:r>
              <a:rPr lang="es-ES_tradnl" sz="2400" dirty="0" err="1" smtClean="0"/>
              <a:t>Betmiga</a:t>
            </a:r>
            <a:r>
              <a:rPr lang="es-ES_tradnl" sz="2400" dirty="0" smtClean="0"/>
              <a:t> 50 mg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08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5040" y="609600"/>
            <a:ext cx="9712960" cy="46482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s-ES_tradnl" b="1" dirty="0" smtClean="0"/>
              <a:t>EXPLORACIÓN FÍSICA: 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TA: 90/60 </a:t>
            </a:r>
            <a:r>
              <a:rPr lang="es-ES_tradnl" dirty="0" err="1" smtClean="0">
                <a:solidFill>
                  <a:schemeClr val="tx1"/>
                </a:solidFill>
              </a:rPr>
              <a:t>mmHg</a:t>
            </a:r>
            <a:r>
              <a:rPr lang="es-ES_tradnl" dirty="0" smtClean="0">
                <a:solidFill>
                  <a:schemeClr val="tx1"/>
                </a:solidFill>
              </a:rPr>
              <a:t>, FC: 107 </a:t>
            </a:r>
            <a:r>
              <a:rPr lang="es-ES_tradnl" dirty="0" err="1" smtClean="0">
                <a:solidFill>
                  <a:schemeClr val="tx1"/>
                </a:solidFill>
              </a:rPr>
              <a:t>lpm</a:t>
            </a:r>
            <a:r>
              <a:rPr lang="es-ES_tradnl" dirty="0" smtClean="0">
                <a:solidFill>
                  <a:schemeClr val="tx1"/>
                </a:solidFill>
              </a:rPr>
              <a:t> SatO2: 99% </a:t>
            </a:r>
            <a:r>
              <a:rPr lang="es-ES_tradnl" dirty="0" err="1" smtClean="0">
                <a:solidFill>
                  <a:schemeClr val="tx1"/>
                </a:solidFill>
              </a:rPr>
              <a:t>Tº</a:t>
            </a:r>
            <a:r>
              <a:rPr lang="es-ES_tradnl" dirty="0" smtClean="0">
                <a:solidFill>
                  <a:schemeClr val="tx1"/>
                </a:solidFill>
              </a:rPr>
              <a:t>: 37ºC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Buen estado general, </a:t>
            </a:r>
            <a:r>
              <a:rPr lang="es-ES_tradnl" dirty="0" err="1" smtClean="0">
                <a:solidFill>
                  <a:schemeClr val="tx1"/>
                </a:solidFill>
              </a:rPr>
              <a:t>eupneica</a:t>
            </a:r>
            <a:r>
              <a:rPr lang="es-ES_tradnl" dirty="0" smtClean="0">
                <a:solidFill>
                  <a:schemeClr val="tx1"/>
                </a:solidFill>
              </a:rPr>
              <a:t> en reposo, consciente y orientada, sin signos de </a:t>
            </a:r>
            <a:r>
              <a:rPr lang="es-ES_tradnl" dirty="0" err="1" smtClean="0">
                <a:solidFill>
                  <a:schemeClr val="tx1"/>
                </a:solidFill>
              </a:rPr>
              <a:t>focalidad</a:t>
            </a:r>
            <a:r>
              <a:rPr lang="es-ES_tradnl" dirty="0" smtClean="0">
                <a:solidFill>
                  <a:schemeClr val="tx1"/>
                </a:solidFill>
              </a:rPr>
              <a:t> neurológica y signos </a:t>
            </a:r>
            <a:r>
              <a:rPr lang="es-ES_tradnl" dirty="0" err="1" smtClean="0">
                <a:solidFill>
                  <a:schemeClr val="tx1"/>
                </a:solidFill>
              </a:rPr>
              <a:t>meningeos</a:t>
            </a:r>
            <a:r>
              <a:rPr lang="es-ES_tradnl" dirty="0" smtClean="0">
                <a:solidFill>
                  <a:schemeClr val="tx1"/>
                </a:solidFill>
              </a:rPr>
              <a:t> negativos.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AC: Rítmica, sin soplos audibles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AP: MVC, sin ruidos sobreañadidos.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ABDOMEN: Bolsa de </a:t>
            </a:r>
            <a:r>
              <a:rPr lang="es-ES_tradnl" dirty="0" err="1" smtClean="0">
                <a:solidFill>
                  <a:schemeClr val="tx1"/>
                </a:solidFill>
              </a:rPr>
              <a:t>ileostomia</a:t>
            </a:r>
            <a:r>
              <a:rPr lang="es-ES_tradnl" dirty="0" smtClean="0">
                <a:solidFill>
                  <a:schemeClr val="tx1"/>
                </a:solidFill>
              </a:rPr>
              <a:t>, blando y </a:t>
            </a:r>
            <a:r>
              <a:rPr lang="es-ES_tradnl" dirty="0" err="1" smtClean="0">
                <a:solidFill>
                  <a:schemeClr val="tx1"/>
                </a:solidFill>
              </a:rPr>
              <a:t>depresible</a:t>
            </a:r>
            <a:r>
              <a:rPr lang="es-ES_tradnl" dirty="0" smtClean="0">
                <a:solidFill>
                  <a:schemeClr val="tx1"/>
                </a:solidFill>
              </a:rPr>
              <a:t>, no doloroso a la palpación. No masas ni </a:t>
            </a:r>
            <a:r>
              <a:rPr lang="es-ES_tradnl" dirty="0" err="1" smtClean="0">
                <a:solidFill>
                  <a:schemeClr val="tx1"/>
                </a:solidFill>
              </a:rPr>
              <a:t>megalias</a:t>
            </a:r>
            <a:r>
              <a:rPr lang="es-ES_tradnl" dirty="0" smtClean="0">
                <a:solidFill>
                  <a:schemeClr val="tx1"/>
                </a:solidFill>
              </a:rPr>
              <a:t> palpables, no signos de </a:t>
            </a:r>
            <a:r>
              <a:rPr lang="es-ES_tradnl" dirty="0" err="1" smtClean="0">
                <a:solidFill>
                  <a:schemeClr val="tx1"/>
                </a:solidFill>
              </a:rPr>
              <a:t>irritaición</a:t>
            </a:r>
            <a:r>
              <a:rPr lang="es-ES_tradnl" dirty="0" smtClean="0">
                <a:solidFill>
                  <a:schemeClr val="tx1"/>
                </a:solidFill>
              </a:rPr>
              <a:t> peritoneal. </a:t>
            </a:r>
            <a:r>
              <a:rPr lang="es-ES_tradnl" b="1" dirty="0" smtClean="0">
                <a:solidFill>
                  <a:schemeClr val="tx1"/>
                </a:solidFill>
              </a:rPr>
              <a:t>Dolor a la palpación de la musculatura paravertebral lumbar, de predominio en lado derecho.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MMII: </a:t>
            </a:r>
            <a:r>
              <a:rPr lang="es-ES_tradnl" b="1" dirty="0" smtClean="0">
                <a:solidFill>
                  <a:schemeClr val="tx1"/>
                </a:solidFill>
              </a:rPr>
              <a:t>Dolor a la palpación en cara interna del muslo derecho</a:t>
            </a:r>
            <a:r>
              <a:rPr lang="es-ES_tradnl" dirty="0" smtClean="0">
                <a:solidFill>
                  <a:schemeClr val="tx1"/>
                </a:solidFill>
              </a:rPr>
              <a:t>, no edemas ni signos de TVP. Pulsos pedios presentes y simétricos.</a:t>
            </a:r>
          </a:p>
          <a:p>
            <a:pPr marL="342900" indent="-342900" algn="l">
              <a:buFont typeface="Arial" charset="0"/>
              <a:buChar char="•"/>
            </a:pPr>
            <a:r>
              <a:rPr lang="es-ES_tradnl" b="1" dirty="0" smtClean="0"/>
              <a:t>EXPLORACIONES COMPLEMENTARIAS: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AS: Leucocitos: 19,7X10</a:t>
            </a:r>
            <a:r>
              <a:rPr lang="es-ES_tradnl" baseline="30000" dirty="0" smtClean="0">
                <a:solidFill>
                  <a:schemeClr val="tx1"/>
                </a:solidFill>
              </a:rPr>
              <a:t>9</a:t>
            </a:r>
            <a:r>
              <a:rPr lang="es-ES_tradnl" dirty="0" smtClean="0">
                <a:solidFill>
                  <a:schemeClr val="tx1"/>
                </a:solidFill>
              </a:rPr>
              <a:t> /L (neutrófilos : 91,3%,) PCR: 16,39 mg/</a:t>
            </a:r>
            <a:r>
              <a:rPr lang="es-ES_tradnl" dirty="0" err="1" smtClean="0">
                <a:solidFill>
                  <a:schemeClr val="tx1"/>
                </a:solidFill>
              </a:rPr>
              <a:t>dL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charset="0"/>
              <a:buChar char="•"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6821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235" y="363959"/>
            <a:ext cx="2151529" cy="36484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b="1" dirty="0" smtClean="0"/>
              <a:t>TAC ABDOMINAL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11" y="363959"/>
            <a:ext cx="7626724" cy="58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b="-474"/>
          <a:stretch/>
        </p:blipFill>
        <p:spPr>
          <a:xfrm>
            <a:off x="1747520" y="365125"/>
            <a:ext cx="7956882" cy="5851322"/>
          </a:xfrm>
        </p:spPr>
      </p:pic>
    </p:spTree>
    <p:extLst>
      <p:ext uri="{BB962C8B-B14F-4D97-AF65-F5344CB8AC3E}">
        <p14:creationId xmlns:p14="http://schemas.microsoft.com/office/powerpoint/2010/main" val="4642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TAC: </a:t>
            </a:r>
            <a:r>
              <a:rPr lang="es-ES_tradnl" dirty="0" smtClean="0">
                <a:solidFill>
                  <a:schemeClr val="tx1"/>
                </a:solidFill>
              </a:rPr>
              <a:t>Gran colección en el </a:t>
            </a:r>
            <a:r>
              <a:rPr lang="es-ES_tradnl" dirty="0" err="1" smtClean="0">
                <a:solidFill>
                  <a:schemeClr val="tx1"/>
                </a:solidFill>
              </a:rPr>
              <a:t>hemiabdomen</a:t>
            </a:r>
            <a:r>
              <a:rPr lang="es-ES_tradnl" dirty="0" smtClean="0">
                <a:solidFill>
                  <a:schemeClr val="tx1"/>
                </a:solidFill>
              </a:rPr>
              <a:t> derecho, de localización retroperitoneal y con nivel </a:t>
            </a:r>
            <a:r>
              <a:rPr lang="es-ES_tradnl" dirty="0" err="1" smtClean="0">
                <a:solidFill>
                  <a:schemeClr val="tx1"/>
                </a:solidFill>
              </a:rPr>
              <a:t>hidroaéreo</a:t>
            </a:r>
            <a:r>
              <a:rPr lang="es-ES_tradnl" dirty="0" smtClean="0">
                <a:solidFill>
                  <a:schemeClr val="tx1"/>
                </a:solidFill>
              </a:rPr>
              <a:t>, de aproximadamente 20 cm de longitud y 10x9 </a:t>
            </a:r>
            <a:r>
              <a:rPr lang="es-ES_tradnl" dirty="0" err="1" smtClean="0">
                <a:solidFill>
                  <a:schemeClr val="tx1"/>
                </a:solidFill>
              </a:rPr>
              <a:t>cms</a:t>
            </a:r>
            <a:r>
              <a:rPr lang="es-ES_tradnl" dirty="0" smtClean="0">
                <a:solidFill>
                  <a:schemeClr val="tx1"/>
                </a:solidFill>
              </a:rPr>
              <a:t> de diámetro transversal, que comprime y desplaza anteriormente al riñón.</a:t>
            </a:r>
          </a:p>
          <a:p>
            <a:endParaRPr lang="es-ES_tradnl" b="1" dirty="0"/>
          </a:p>
          <a:p>
            <a:r>
              <a:rPr lang="es-ES_tradnl" sz="3600" b="1" dirty="0" smtClean="0"/>
              <a:t>DIAGNÓSTICO: ABSCESO INTRAABDOMINAL RETROPERITONEAL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10110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1144</TotalTime>
  <Words>307</Words>
  <Application>Microsoft Office PowerPoint</Application>
  <PresentationFormat>Panorámica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Retrospección</vt:lpstr>
      <vt:lpstr>DIAGNÓSTICO POR IMAGEN 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2alu</cp:lastModifiedBy>
  <cp:revision>11</cp:revision>
  <dcterms:created xsi:type="dcterms:W3CDTF">2019-05-01T15:30:01Z</dcterms:created>
  <dcterms:modified xsi:type="dcterms:W3CDTF">2019-05-15T07:31:01Z</dcterms:modified>
</cp:coreProperties>
</file>