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1"/>
  </p:sldMasterIdLst>
  <p:sldIdLst>
    <p:sldId id="257" r:id="rId2"/>
    <p:sldId id="258" r:id="rId3"/>
    <p:sldId id="259" r:id="rId4"/>
    <p:sldId id="261" r:id="rId5"/>
    <p:sldId id="262" r:id="rId6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5"/>
    <p:restoredTop sz="94583"/>
  </p:normalViewPr>
  <p:slideViewPr>
    <p:cSldViewPr snapToGrid="0" snapToObjects="1">
      <p:cViewPr varScale="1">
        <p:scale>
          <a:sx n="86" d="100"/>
          <a:sy n="86" d="100"/>
        </p:scale>
        <p:origin x="86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6E128-A277-EF45-8AF7-DBA4BF0CA60E}" type="datetimeFigureOut">
              <a:rPr lang="es-ES_tradnl" smtClean="0"/>
              <a:t>15/05/2019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2989-AC2B-5F47-B043-7D3AAD1A2CE3}" type="slidenum">
              <a:rPr lang="es-ES_tradnl" smtClean="0"/>
              <a:t>‹Nº›</a:t>
            </a:fld>
            <a:endParaRPr lang="es-ES_trad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6E128-A277-EF45-8AF7-DBA4BF0CA60E}" type="datetimeFigureOut">
              <a:rPr lang="es-ES_tradnl" smtClean="0"/>
              <a:t>15/05/2019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2989-AC2B-5F47-B043-7D3AAD1A2CE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6E128-A277-EF45-8AF7-DBA4BF0CA60E}" type="datetimeFigureOut">
              <a:rPr lang="es-ES_tradnl" smtClean="0"/>
              <a:t>15/05/2019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2989-AC2B-5F47-B043-7D3AAD1A2CE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6E128-A277-EF45-8AF7-DBA4BF0CA60E}" type="datetimeFigureOut">
              <a:rPr lang="es-ES_tradnl" smtClean="0"/>
              <a:t>15/05/2019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2989-AC2B-5F47-B043-7D3AAD1A2CE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6E128-A277-EF45-8AF7-DBA4BF0CA60E}" type="datetimeFigureOut">
              <a:rPr lang="es-ES_tradnl" smtClean="0"/>
              <a:t>15/05/2019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2989-AC2B-5F47-B043-7D3AAD1A2CE3}" type="slidenum">
              <a:rPr lang="es-ES_tradnl" smtClean="0"/>
              <a:t>‹Nº›</a:t>
            </a:fld>
            <a:endParaRPr lang="es-ES_trad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6E128-A277-EF45-8AF7-DBA4BF0CA60E}" type="datetimeFigureOut">
              <a:rPr lang="es-ES_tradnl" smtClean="0"/>
              <a:t>15/05/2019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2989-AC2B-5F47-B043-7D3AAD1A2CE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6E128-A277-EF45-8AF7-DBA4BF0CA60E}" type="datetimeFigureOut">
              <a:rPr lang="es-ES_tradnl" smtClean="0"/>
              <a:t>15/05/2019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2989-AC2B-5F47-B043-7D3AAD1A2CE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6E128-A277-EF45-8AF7-DBA4BF0CA60E}" type="datetimeFigureOut">
              <a:rPr lang="es-ES_tradnl" smtClean="0"/>
              <a:t>15/05/2019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2989-AC2B-5F47-B043-7D3AAD1A2CE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6E128-A277-EF45-8AF7-DBA4BF0CA60E}" type="datetimeFigureOut">
              <a:rPr lang="es-ES_tradnl" smtClean="0"/>
              <a:t>15/05/2019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2989-AC2B-5F47-B043-7D3AAD1A2CE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1A6E128-A277-EF45-8AF7-DBA4BF0CA60E}" type="datetimeFigureOut">
              <a:rPr lang="es-ES_tradnl" smtClean="0"/>
              <a:t>15/05/2019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EF2989-AC2B-5F47-B043-7D3AAD1A2CE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6E128-A277-EF45-8AF7-DBA4BF0CA60E}" type="datetimeFigureOut">
              <a:rPr lang="es-ES_tradnl" smtClean="0"/>
              <a:t>15/05/2019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F2989-AC2B-5F47-B043-7D3AAD1A2CE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1A6E128-A277-EF45-8AF7-DBA4BF0CA60E}" type="datetimeFigureOut">
              <a:rPr lang="es-ES_tradnl" smtClean="0"/>
              <a:t>15/05/2019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4EF2989-AC2B-5F47-B043-7D3AAD1A2CE3}" type="slidenum">
              <a:rPr lang="es-ES_tradnl" smtClean="0"/>
              <a:t>‹Nº›</a:t>
            </a:fld>
            <a:endParaRPr lang="es-ES_tradn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8438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8859" y="2650662"/>
            <a:ext cx="9975881" cy="1363776"/>
          </a:xfrm>
        </p:spPr>
        <p:txBody>
          <a:bodyPr>
            <a:noAutofit/>
          </a:bodyPr>
          <a:lstStyle/>
          <a:p>
            <a:pPr algn="ctr"/>
            <a:r>
              <a:rPr lang="es-ES_tradnl" sz="8000" b="1" dirty="0" smtClean="0"/>
              <a:t>DIAGNÓSTICO POR IMAGEN </a:t>
            </a:r>
            <a:endParaRPr lang="es-ES_tradnl" sz="8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5259" y="4568673"/>
            <a:ext cx="4873082" cy="1464138"/>
          </a:xfrm>
        </p:spPr>
        <p:txBody>
          <a:bodyPr/>
          <a:lstStyle/>
          <a:p>
            <a:r>
              <a:rPr lang="es-ES_tradnl" dirty="0" smtClean="0"/>
              <a:t>APROBADO POR EL DOCTOR PERIS</a:t>
            </a:r>
          </a:p>
          <a:p>
            <a:r>
              <a:rPr lang="es-ES_tradnl" dirty="0" smtClean="0"/>
              <a:t>MAR MONZÓ PÉREZ </a:t>
            </a:r>
          </a:p>
          <a:p>
            <a:r>
              <a:rPr lang="es-ES_tradnl" dirty="0" smtClean="0"/>
              <a:t>Nº: 1458</a:t>
            </a:r>
          </a:p>
          <a:p>
            <a:endParaRPr lang="es-ES_tradnl" dirty="0"/>
          </a:p>
        </p:txBody>
      </p:sp>
      <p:sp>
        <p:nvSpPr>
          <p:cNvPr id="4" name="AutoShape 2" descr="Resultado de imagen de LOGO DE LA UMH"/>
          <p:cNvSpPr>
            <a:spLocks noChangeAspect="1" noChangeArrowheads="1"/>
          </p:cNvSpPr>
          <p:nvPr/>
        </p:nvSpPr>
        <p:spPr bwMode="auto">
          <a:xfrm>
            <a:off x="2877014" y="2361233"/>
            <a:ext cx="1408229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5" name="AutoShape 4" descr="Resultado de imagen de LOGO DE LA UM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6" name="AutoShape 6" descr="Resultado de imagen de LOGO DE LA UMH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8046" y="3233854"/>
            <a:ext cx="2465430" cy="2906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41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84094" y="645459"/>
            <a:ext cx="10542495" cy="5365376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s-ES_tradnl" b="1" dirty="0" smtClean="0">
                <a:solidFill>
                  <a:schemeClr val="tx2"/>
                </a:solidFill>
                <a:latin typeface="+mj-lt"/>
              </a:rPr>
              <a:t> MOTIVO DE INGRESO</a:t>
            </a:r>
            <a:r>
              <a:rPr lang="es-ES_tradnl" dirty="0" smtClean="0">
                <a:latin typeface="+mj-lt"/>
              </a:rPr>
              <a:t>: </a:t>
            </a:r>
            <a:r>
              <a:rPr lang="es-ES_tradnl" sz="2400" dirty="0" smtClean="0"/>
              <a:t>Hombre de 29 años que acude a Urgencias por cuadro de una semana de evolución caracterizado por sensación </a:t>
            </a:r>
            <a:r>
              <a:rPr lang="es-ES_tradnl" sz="2400" dirty="0" err="1" smtClean="0"/>
              <a:t>distérmica</a:t>
            </a:r>
            <a:r>
              <a:rPr lang="es-ES_tradnl" sz="2400" dirty="0" smtClean="0"/>
              <a:t>, fiebre de 38ºC y aparición de aftas a nivel de la mucosa oral con </a:t>
            </a:r>
            <a:r>
              <a:rPr lang="es-ES_tradnl" sz="2400" dirty="0" err="1" smtClean="0"/>
              <a:t>odinofagia</a:t>
            </a:r>
            <a:r>
              <a:rPr lang="es-ES_tradnl" sz="2400" dirty="0" smtClean="0"/>
              <a:t> asociada, sin disfagia. </a:t>
            </a:r>
            <a:endParaRPr lang="es-ES_tradnl" sz="2400" dirty="0" smtClean="0">
              <a:noFill/>
            </a:endParaRPr>
          </a:p>
          <a:p>
            <a:pPr>
              <a:buFont typeface="Arial" charset="0"/>
              <a:buChar char="•"/>
            </a:pPr>
            <a:r>
              <a:rPr lang="es-ES_tradnl" b="1" dirty="0" smtClean="0">
                <a:solidFill>
                  <a:schemeClr val="tx2"/>
                </a:solidFill>
                <a:latin typeface="+mj-lt"/>
              </a:rPr>
              <a:t> ANTECEDENTES:</a:t>
            </a:r>
          </a:p>
          <a:p>
            <a:pPr lvl="1"/>
            <a:r>
              <a:rPr lang="es-ES_tradnl" sz="2400" dirty="0" smtClean="0"/>
              <a:t>No RAM conocidas.</a:t>
            </a:r>
          </a:p>
          <a:p>
            <a:pPr lvl="1"/>
            <a:r>
              <a:rPr lang="es-ES_tradnl" sz="2400" dirty="0" smtClean="0"/>
              <a:t>No HTA, No DM, No DLP</a:t>
            </a:r>
          </a:p>
          <a:p>
            <a:pPr lvl="1"/>
            <a:r>
              <a:rPr lang="es-ES_tradnl" sz="2400" dirty="0" smtClean="0"/>
              <a:t>No hábitos tóxicos. </a:t>
            </a:r>
          </a:p>
          <a:p>
            <a:pPr lvl="1"/>
            <a:r>
              <a:rPr lang="es-ES_tradnl" sz="2400" dirty="0" smtClean="0"/>
              <a:t>Antecedentes de hepatitis A en la infancia</a:t>
            </a:r>
          </a:p>
          <a:p>
            <a:pPr lvl="1"/>
            <a:r>
              <a:rPr lang="es-ES_tradnl" sz="2400" dirty="0" smtClean="0"/>
              <a:t>No presenta antecedentes quirúrgicos de interés</a:t>
            </a:r>
          </a:p>
          <a:p>
            <a:pPr lvl="1"/>
            <a:r>
              <a:rPr lang="es-ES_tradnl" sz="2400" b="1" dirty="0" smtClean="0">
                <a:solidFill>
                  <a:schemeClr val="tx2"/>
                </a:solidFill>
                <a:latin typeface="+mj-lt"/>
              </a:rPr>
              <a:t>TRATAMIENTO HABITUAL:</a:t>
            </a:r>
          </a:p>
          <a:p>
            <a:pPr lvl="1"/>
            <a:r>
              <a:rPr lang="es-ES_tradnl" dirty="0" smtClean="0"/>
              <a:t>NINGUNO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44890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71181" y="716096"/>
            <a:ext cx="10642294" cy="5508435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 typeface="Arial" charset="0"/>
              <a:buChar char="•"/>
            </a:pPr>
            <a:r>
              <a:rPr lang="es-ES_tradnl" b="1" dirty="0" smtClean="0"/>
              <a:t>EXPLORACIÓN FÍSICA:  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es-ES_tradnl" dirty="0" smtClean="0">
                <a:solidFill>
                  <a:schemeClr val="tx1"/>
                </a:solidFill>
              </a:rPr>
              <a:t>TA: 107/74 </a:t>
            </a:r>
            <a:r>
              <a:rPr lang="es-ES_tradnl" dirty="0" err="1" smtClean="0">
                <a:solidFill>
                  <a:schemeClr val="tx1"/>
                </a:solidFill>
              </a:rPr>
              <a:t>mmHg</a:t>
            </a:r>
            <a:r>
              <a:rPr lang="es-ES_tradnl" dirty="0" smtClean="0">
                <a:solidFill>
                  <a:schemeClr val="tx1"/>
                </a:solidFill>
              </a:rPr>
              <a:t>, FC: 117 </a:t>
            </a:r>
            <a:r>
              <a:rPr lang="es-ES_tradnl" dirty="0" err="1" smtClean="0">
                <a:solidFill>
                  <a:schemeClr val="tx1"/>
                </a:solidFill>
              </a:rPr>
              <a:t>lpm</a:t>
            </a:r>
            <a:r>
              <a:rPr lang="es-ES_tradnl" dirty="0" smtClean="0">
                <a:solidFill>
                  <a:schemeClr val="tx1"/>
                </a:solidFill>
              </a:rPr>
              <a:t> SatO2: 98% </a:t>
            </a:r>
            <a:r>
              <a:rPr lang="es-ES_tradnl" dirty="0" err="1" smtClean="0">
                <a:solidFill>
                  <a:schemeClr val="tx1"/>
                </a:solidFill>
              </a:rPr>
              <a:t>Tº</a:t>
            </a:r>
            <a:r>
              <a:rPr lang="es-ES_tradnl" dirty="0" smtClean="0">
                <a:solidFill>
                  <a:schemeClr val="tx1"/>
                </a:solidFill>
              </a:rPr>
              <a:t>: 36,2ºC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es-ES_tradnl" dirty="0" smtClean="0">
                <a:solidFill>
                  <a:schemeClr val="tx1"/>
                </a:solidFill>
              </a:rPr>
              <a:t>Paciente consciente y orientado en las 3 esferas. </a:t>
            </a:r>
            <a:r>
              <a:rPr lang="es-ES_tradnl" dirty="0" err="1" smtClean="0">
                <a:solidFill>
                  <a:schemeClr val="tx1"/>
                </a:solidFill>
              </a:rPr>
              <a:t>Normocoloreado</a:t>
            </a:r>
            <a:r>
              <a:rPr lang="es-ES_tradnl" dirty="0" smtClean="0">
                <a:solidFill>
                  <a:schemeClr val="tx1"/>
                </a:solidFill>
              </a:rPr>
              <a:t>, </a:t>
            </a:r>
            <a:r>
              <a:rPr lang="es-ES_tradnl" dirty="0" err="1" smtClean="0">
                <a:solidFill>
                  <a:schemeClr val="tx1"/>
                </a:solidFill>
              </a:rPr>
              <a:t>normohidratado</a:t>
            </a:r>
            <a:r>
              <a:rPr lang="es-ES_tradnl" dirty="0" smtClean="0">
                <a:solidFill>
                  <a:schemeClr val="tx1"/>
                </a:solidFill>
              </a:rPr>
              <a:t>. </a:t>
            </a:r>
            <a:r>
              <a:rPr lang="es-ES_tradnl" dirty="0" err="1" smtClean="0">
                <a:solidFill>
                  <a:schemeClr val="tx1"/>
                </a:solidFill>
              </a:rPr>
              <a:t>Eupneico</a:t>
            </a:r>
            <a:r>
              <a:rPr lang="es-ES_tradnl" dirty="0" smtClean="0">
                <a:solidFill>
                  <a:schemeClr val="tx1"/>
                </a:solidFill>
              </a:rPr>
              <a:t> en reposo.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es-ES_tradnl" dirty="0" smtClean="0">
                <a:solidFill>
                  <a:schemeClr val="tx1"/>
                </a:solidFill>
              </a:rPr>
              <a:t>ORL: </a:t>
            </a:r>
            <a:r>
              <a:rPr lang="es-ES_tradnl" dirty="0" err="1" smtClean="0">
                <a:solidFill>
                  <a:schemeClr val="tx1"/>
                </a:solidFill>
              </a:rPr>
              <a:t>orofaringe</a:t>
            </a:r>
            <a:r>
              <a:rPr lang="es-ES_tradnl" dirty="0" smtClean="0">
                <a:solidFill>
                  <a:schemeClr val="tx1"/>
                </a:solidFill>
              </a:rPr>
              <a:t> eritematosa con lesiones </a:t>
            </a:r>
            <a:r>
              <a:rPr lang="es-ES_tradnl" dirty="0" err="1" smtClean="0">
                <a:solidFill>
                  <a:schemeClr val="tx1"/>
                </a:solidFill>
              </a:rPr>
              <a:t>vesicuolosas</a:t>
            </a:r>
            <a:r>
              <a:rPr lang="es-ES_tradnl" dirty="0" smtClean="0">
                <a:solidFill>
                  <a:schemeClr val="tx1"/>
                </a:solidFill>
              </a:rPr>
              <a:t> con halo blanquecino. Aftas en paladar blando y lengua. Adenopatías </a:t>
            </a:r>
            <a:r>
              <a:rPr lang="es-ES_tradnl" dirty="0" err="1" smtClean="0">
                <a:solidFill>
                  <a:schemeClr val="tx1"/>
                </a:solidFill>
              </a:rPr>
              <a:t>laterocervicales</a:t>
            </a:r>
            <a:r>
              <a:rPr lang="es-ES_tradnl" dirty="0" smtClean="0">
                <a:solidFill>
                  <a:schemeClr val="tx1"/>
                </a:solidFill>
              </a:rPr>
              <a:t>, pequeñas, dolorosas, no adheridas a planos profundos.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es-ES_tradnl" dirty="0" smtClean="0">
                <a:solidFill>
                  <a:schemeClr val="tx1"/>
                </a:solidFill>
              </a:rPr>
              <a:t>AC: Rítmica, sin soplos audibles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es-ES_tradnl" dirty="0" smtClean="0">
                <a:solidFill>
                  <a:schemeClr val="tx1"/>
                </a:solidFill>
              </a:rPr>
              <a:t>AP: MVC, sin ruidos sobreañadidos.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es-ES_tradnl" dirty="0" err="1" smtClean="0">
                <a:solidFill>
                  <a:schemeClr val="tx1"/>
                </a:solidFill>
              </a:rPr>
              <a:t>ABDOMEN:Blando</a:t>
            </a:r>
            <a:r>
              <a:rPr lang="es-ES_tradnl" dirty="0" smtClean="0">
                <a:solidFill>
                  <a:schemeClr val="tx1"/>
                </a:solidFill>
              </a:rPr>
              <a:t>, </a:t>
            </a:r>
            <a:r>
              <a:rPr lang="es-ES_tradnl" dirty="0" err="1" smtClean="0">
                <a:solidFill>
                  <a:schemeClr val="tx1"/>
                </a:solidFill>
              </a:rPr>
              <a:t>depresible</a:t>
            </a:r>
            <a:r>
              <a:rPr lang="es-ES_tradnl" dirty="0" smtClean="0">
                <a:solidFill>
                  <a:schemeClr val="tx1"/>
                </a:solidFill>
              </a:rPr>
              <a:t>, no doloroso a la palpación. No masas ni </a:t>
            </a:r>
            <a:r>
              <a:rPr lang="es-ES_tradnl" dirty="0" err="1" smtClean="0">
                <a:solidFill>
                  <a:schemeClr val="tx1"/>
                </a:solidFill>
              </a:rPr>
              <a:t>megalias</a:t>
            </a:r>
            <a:r>
              <a:rPr lang="es-ES_tradnl" dirty="0" smtClean="0">
                <a:solidFill>
                  <a:schemeClr val="tx1"/>
                </a:solidFill>
              </a:rPr>
              <a:t>. No signos de </a:t>
            </a:r>
            <a:r>
              <a:rPr lang="es-ES_tradnl" dirty="0" err="1" smtClean="0">
                <a:solidFill>
                  <a:schemeClr val="tx1"/>
                </a:solidFill>
              </a:rPr>
              <a:t>peritonismo</a:t>
            </a:r>
            <a:r>
              <a:rPr lang="es-ES_tradnl" dirty="0" smtClean="0">
                <a:solidFill>
                  <a:schemeClr val="tx1"/>
                </a:solidFill>
              </a:rPr>
              <a:t>.</a:t>
            </a:r>
            <a:endParaRPr lang="es-ES_tradnl" b="1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Arial" charset="0"/>
              <a:buChar char="•"/>
            </a:pPr>
            <a:r>
              <a:rPr lang="es-ES_tradnl" dirty="0" smtClean="0">
                <a:solidFill>
                  <a:schemeClr val="tx1"/>
                </a:solidFill>
              </a:rPr>
              <a:t>MMII: No edemas ni signos de TVP en MMII</a:t>
            </a:r>
            <a:endParaRPr lang="es-ES_tradnl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charset="0"/>
              <a:buChar char="•"/>
            </a:pPr>
            <a:endParaRPr lang="es-ES_tradnl" b="1" dirty="0" smtClean="0"/>
          </a:p>
          <a:p>
            <a:pPr marL="342900" indent="-342900" algn="l">
              <a:buFont typeface="Arial" charset="0"/>
              <a:buChar char="•"/>
            </a:pPr>
            <a:r>
              <a:rPr lang="es-ES_tradnl" b="1" dirty="0" smtClean="0"/>
              <a:t>EXPLORACIONES COMPLEMENTARIAS: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es-ES_tradnl" dirty="0" smtClean="0">
                <a:solidFill>
                  <a:schemeClr val="tx1"/>
                </a:solidFill>
              </a:rPr>
              <a:t>AS: PCR: 3,31 mg/</a:t>
            </a:r>
            <a:r>
              <a:rPr lang="es-ES_tradnl" dirty="0" err="1" smtClean="0">
                <a:solidFill>
                  <a:schemeClr val="tx1"/>
                </a:solidFill>
              </a:rPr>
              <a:t>dL</a:t>
            </a:r>
            <a:endParaRPr lang="es-ES_tradnl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Arial" charset="0"/>
              <a:buChar char="•"/>
            </a:pPr>
            <a:r>
              <a:rPr lang="es-ES_tradnl" dirty="0" smtClean="0">
                <a:solidFill>
                  <a:schemeClr val="tx1"/>
                </a:solidFill>
              </a:rPr>
              <a:t>MICROBIOLOGÍA: </a:t>
            </a:r>
          </a:p>
          <a:p>
            <a:pPr marL="1257300" lvl="2" indent="-342900" algn="l">
              <a:buFont typeface="Arial" charset="0"/>
              <a:buChar char="•"/>
            </a:pPr>
            <a:r>
              <a:rPr lang="es-ES_tradnl" dirty="0" smtClean="0">
                <a:solidFill>
                  <a:schemeClr val="tx1"/>
                </a:solidFill>
              </a:rPr>
              <a:t>PCR </a:t>
            </a:r>
            <a:r>
              <a:rPr lang="es-ES_tradnl" dirty="0" smtClean="0">
                <a:solidFill>
                  <a:schemeClr val="tx1"/>
                </a:solidFill>
              </a:rPr>
              <a:t>VIRUS HERPES SIMPLE 1: Positivo</a:t>
            </a:r>
          </a:p>
          <a:p>
            <a:pPr marL="800100" lvl="1" indent="-342900" algn="l">
              <a:buFont typeface="Arial" charset="0"/>
              <a:buChar char="•"/>
            </a:pPr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169327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729" y="716097"/>
            <a:ext cx="8358011" cy="4789335"/>
          </a:xfrm>
        </p:spPr>
      </p:pic>
    </p:spTree>
    <p:extLst>
      <p:ext uri="{BB962C8B-B14F-4D97-AF65-F5344CB8AC3E}">
        <p14:creationId xmlns:p14="http://schemas.microsoft.com/office/powerpoint/2010/main" val="59523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 smtClean="0"/>
              <a:t>VALORACIÓN ORL:</a:t>
            </a:r>
            <a:r>
              <a:rPr lang="es-ES_tradnl" b="1" dirty="0" smtClean="0">
                <a:solidFill>
                  <a:schemeClr val="tx1"/>
                </a:solidFill>
              </a:rPr>
              <a:t> </a:t>
            </a:r>
            <a:r>
              <a:rPr lang="es-ES_tradnl" dirty="0" smtClean="0">
                <a:solidFill>
                  <a:schemeClr val="tx1"/>
                </a:solidFill>
              </a:rPr>
              <a:t>Pequeñas úlceras en lengua, paladar y pilar amigdalino derecho. Palpación cervical de adenopatías bilaterales reactivas. En el </a:t>
            </a:r>
            <a:r>
              <a:rPr lang="es-ES_tradnl" dirty="0" err="1" smtClean="0">
                <a:solidFill>
                  <a:schemeClr val="tx1"/>
                </a:solidFill>
              </a:rPr>
              <a:t>rinofibrolaringoscopio</a:t>
            </a:r>
            <a:r>
              <a:rPr lang="es-ES_tradnl" dirty="0" smtClean="0">
                <a:solidFill>
                  <a:schemeClr val="tx1"/>
                </a:solidFill>
              </a:rPr>
              <a:t> no se observan lesiones a nivel </a:t>
            </a:r>
            <a:r>
              <a:rPr lang="es-ES_tradnl" dirty="0" err="1" smtClean="0">
                <a:solidFill>
                  <a:schemeClr val="tx1"/>
                </a:solidFill>
              </a:rPr>
              <a:t>faringeo</a:t>
            </a:r>
            <a:r>
              <a:rPr lang="es-ES_tradnl" dirty="0" smtClean="0">
                <a:solidFill>
                  <a:schemeClr val="tx1"/>
                </a:solidFill>
              </a:rPr>
              <a:t> ni </a:t>
            </a:r>
            <a:r>
              <a:rPr lang="es-ES_tradnl" dirty="0" err="1" smtClean="0">
                <a:solidFill>
                  <a:schemeClr val="tx1"/>
                </a:solidFill>
              </a:rPr>
              <a:t>laringeo</a:t>
            </a:r>
            <a:r>
              <a:rPr lang="es-ES_tradnl" dirty="0" smtClean="0">
                <a:solidFill>
                  <a:schemeClr val="tx1"/>
                </a:solidFill>
              </a:rPr>
              <a:t>.</a:t>
            </a:r>
          </a:p>
          <a:p>
            <a:endParaRPr lang="es-ES_tradnl" b="1" dirty="0"/>
          </a:p>
          <a:p>
            <a:r>
              <a:rPr lang="es-ES_tradnl" sz="3600" b="1" dirty="0" smtClean="0"/>
              <a:t>DIAGNÓSTICO: ESTOMATITIS HERPÉTICA</a:t>
            </a:r>
          </a:p>
          <a:p>
            <a:endParaRPr lang="es-ES_tradnl" sz="3600" b="1" dirty="0"/>
          </a:p>
          <a:p>
            <a:pPr lvl="1"/>
            <a:r>
              <a:rPr lang="es-ES_tradnl" b="1" dirty="0" smtClean="0"/>
              <a:t>TRATAMIENTO: MYCOSTATIN Y VALTREX (VALACICLOVIR) 1G</a:t>
            </a:r>
            <a:endParaRPr lang="es-ES_tradnl" b="1" dirty="0"/>
          </a:p>
        </p:txBody>
      </p:sp>
    </p:spTree>
    <p:extLst>
      <p:ext uri="{BB962C8B-B14F-4D97-AF65-F5344CB8AC3E}">
        <p14:creationId xmlns:p14="http://schemas.microsoft.com/office/powerpoint/2010/main" val="121844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</TotalTime>
  <Words>272</Words>
  <Application>Microsoft Office PowerPoint</Application>
  <PresentationFormat>Panorámica</PresentationFormat>
  <Paragraphs>31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Retrospección</vt:lpstr>
      <vt:lpstr>DIAGNÓSTICO POR IMAGEN 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DIAGNÓSTICO POR IMAGEN</dc:title>
  <dc:creator>Usuario de Microsoft Office</dc:creator>
  <cp:lastModifiedBy>2alu</cp:lastModifiedBy>
  <cp:revision>4</cp:revision>
  <dcterms:created xsi:type="dcterms:W3CDTF">2019-05-06T19:20:50Z</dcterms:created>
  <dcterms:modified xsi:type="dcterms:W3CDTF">2019-05-15T07:23:35Z</dcterms:modified>
</cp:coreProperties>
</file>