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6" r:id="rId3"/>
    <p:sldId id="257" r:id="rId4"/>
    <p:sldId id="261" r:id="rId5"/>
    <p:sldId id="259" r:id="rId6"/>
    <p:sldId id="260" r:id="rId7"/>
    <p:sldId id="266"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p:cViewPr varScale="1">
        <p:scale>
          <a:sx n="69" d="100"/>
          <a:sy n="69" d="100"/>
        </p:scale>
        <p:origin x="5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258483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357950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412874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50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329683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5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F2E799E-E5ED-48FF-8CC9-22A67B26E17C}" type="datetimeFigureOut">
              <a:rPr lang="es-ES" smtClean="0"/>
              <a:t>13/05/2019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63988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F2E799E-E5ED-48FF-8CC9-22A67B26E17C}" type="datetimeFigureOut">
              <a:rPr lang="es-ES" smtClean="0"/>
              <a:t>13/05/2019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191157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F2E799E-E5ED-48FF-8CC9-22A67B26E17C}" type="datetimeFigureOut">
              <a:rPr lang="es-ES" smtClean="0"/>
              <a:t>13/05/2019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2872181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2E799E-E5ED-48FF-8CC9-22A67B26E17C}" type="datetimeFigureOut">
              <a:rPr lang="es-ES" smtClean="0"/>
              <a:t>13/05/2019</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81628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2E799E-E5ED-48FF-8CC9-22A67B26E17C}" type="datetimeFigureOut">
              <a:rPr lang="es-ES" smtClean="0"/>
              <a:t>13/05/2019</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687FC2-8583-4134-A726-B106B0D55455}" type="slidenum">
              <a:rPr lang="es-ES" smtClean="0"/>
              <a:t>‹Nº›</a:t>
            </a:fld>
            <a:endParaRPr lang="es-ES"/>
          </a:p>
        </p:txBody>
      </p:sp>
    </p:spTree>
    <p:extLst>
      <p:ext uri="{BB962C8B-B14F-4D97-AF65-F5344CB8AC3E}">
        <p14:creationId xmlns:p14="http://schemas.microsoft.com/office/powerpoint/2010/main" val="338912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239341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F2E799E-E5ED-48FF-8CC9-22A67B26E17C}" type="datetimeFigureOut">
              <a:rPr lang="es-ES" smtClean="0"/>
              <a:t>13/05/2019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1752678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165324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356076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F2E799E-E5ED-48FF-8CC9-22A67B26E17C}" type="datetimeFigureOut">
              <a:rPr lang="es-ES" smtClean="0"/>
              <a:t>13/05/2019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184204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F2E799E-E5ED-48FF-8CC9-22A67B26E17C}" type="datetimeFigureOut">
              <a:rPr lang="es-ES" smtClean="0"/>
              <a:t>13/05/2019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250223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F2E799E-E5ED-48FF-8CC9-22A67B26E17C}" type="datetimeFigureOut">
              <a:rPr lang="es-ES" smtClean="0"/>
              <a:t>13/05/2019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2687FC2-8583-4134-A726-B106B0D55455}"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69520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2E799E-E5ED-48FF-8CC9-22A67B26E17C}" type="datetimeFigureOut">
              <a:rPr lang="es-ES" smtClean="0"/>
              <a:t>13/05/2019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2687FC2-8583-4134-A726-B106B0D55455}" type="slidenum">
              <a:rPr lang="es-ES" smtClean="0"/>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65071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E799E-E5ED-48FF-8CC9-22A67B26E17C}" type="datetimeFigureOut">
              <a:rPr lang="es-ES" smtClean="0"/>
              <a:t>13/05/2019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42336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F2E799E-E5ED-48FF-8CC9-22A67B26E17C}" type="datetimeFigureOut">
              <a:rPr lang="es-ES" smtClean="0"/>
              <a:t>13/05/2019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10591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F2E799E-E5ED-48FF-8CC9-22A67B26E17C}" type="datetimeFigureOut">
              <a:rPr lang="es-ES" smtClean="0"/>
              <a:t>13/05/2019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687FC2-8583-4134-A726-B106B0D55455}" type="slidenum">
              <a:rPr lang="es-ES" smtClean="0"/>
              <a:t>‹Nº›</a:t>
            </a:fld>
            <a:endParaRPr lang="es-ES"/>
          </a:p>
        </p:txBody>
      </p:sp>
    </p:spTree>
    <p:extLst>
      <p:ext uri="{BB962C8B-B14F-4D97-AF65-F5344CB8AC3E}">
        <p14:creationId xmlns:p14="http://schemas.microsoft.com/office/powerpoint/2010/main" val="427083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F2E799E-E5ED-48FF-8CC9-22A67B26E17C}" type="datetimeFigureOut">
              <a:rPr lang="es-ES" smtClean="0"/>
              <a:t>13/05/2019</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2687FC2-8583-4134-A726-B106B0D55455}" type="slidenum">
              <a:rPr lang="es-ES" smtClean="0"/>
              <a:t>‹Nº›</a:t>
            </a:fld>
            <a:endParaRPr lang="es-ES"/>
          </a:p>
        </p:txBody>
      </p:sp>
    </p:spTree>
    <p:extLst>
      <p:ext uri="{BB962C8B-B14F-4D97-AF65-F5344CB8AC3E}">
        <p14:creationId xmlns:p14="http://schemas.microsoft.com/office/powerpoint/2010/main" val="483810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2E799E-E5ED-48FF-8CC9-22A67B26E17C}" type="datetimeFigureOut">
              <a:rPr lang="es-ES" smtClean="0"/>
              <a:t>13/05/2019</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687FC2-8583-4134-A726-B106B0D55455}"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149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8360" y="786581"/>
            <a:ext cx="10575297" cy="3500284"/>
          </a:xfrm>
        </p:spPr>
        <p:txBody>
          <a:bodyPr>
            <a:normAutofit/>
          </a:bodyPr>
          <a:lstStyle/>
          <a:p>
            <a:r>
              <a:rPr lang="es-ES" sz="7200" dirty="0" smtClean="0">
                <a:solidFill>
                  <a:schemeClr val="tx1"/>
                </a:solidFill>
              </a:rPr>
              <a:t>DIAGNÓSTICO POR </a:t>
            </a:r>
            <a:r>
              <a:rPr lang="es-ES" sz="7200" dirty="0" smtClean="0">
                <a:solidFill>
                  <a:schemeClr val="tx1"/>
                </a:solidFill>
              </a:rPr>
              <a:t>IMAGEN</a:t>
            </a:r>
            <a:r>
              <a:rPr lang="es-ES" sz="6600" smtClean="0">
                <a:solidFill>
                  <a:schemeClr val="tx1"/>
                </a:solidFill>
              </a:rPr>
              <a:t/>
            </a:r>
            <a:br>
              <a:rPr lang="es-ES" sz="6600" smtClean="0">
                <a:solidFill>
                  <a:schemeClr val="tx1"/>
                </a:solidFill>
              </a:rPr>
            </a:br>
            <a:r>
              <a:rPr lang="es-ES" sz="5400" smtClean="0">
                <a:solidFill>
                  <a:schemeClr val="tx1"/>
                </a:solidFill>
              </a:rPr>
              <a:t>INFECCIOSAS</a:t>
            </a:r>
            <a:endParaRPr lang="es-ES" sz="5400" dirty="0">
              <a:solidFill>
                <a:schemeClr val="tx1"/>
              </a:solidFill>
            </a:endParaRPr>
          </a:p>
        </p:txBody>
      </p:sp>
      <p:sp>
        <p:nvSpPr>
          <p:cNvPr id="3" name="Subtítulo 2"/>
          <p:cNvSpPr>
            <a:spLocks noGrp="1"/>
          </p:cNvSpPr>
          <p:nvPr>
            <p:ph type="subTitle" idx="1"/>
          </p:nvPr>
        </p:nvSpPr>
        <p:spPr>
          <a:xfrm>
            <a:off x="1268360" y="4522838"/>
            <a:ext cx="9890091" cy="1504335"/>
          </a:xfrm>
        </p:spPr>
        <p:txBody>
          <a:bodyPr>
            <a:normAutofit/>
          </a:bodyPr>
          <a:lstStyle/>
          <a:p>
            <a:r>
              <a:rPr lang="es-ES" sz="2000" dirty="0" smtClean="0">
                <a:solidFill>
                  <a:schemeClr val="tx1"/>
                </a:solidFill>
              </a:rPr>
              <a:t>CRISTINA CÁNOVAS GALINDO</a:t>
            </a:r>
          </a:p>
          <a:p>
            <a:r>
              <a:rPr lang="es-ES" sz="2000" dirty="0" smtClean="0">
                <a:solidFill>
                  <a:schemeClr val="tx1"/>
                </a:solidFill>
              </a:rPr>
              <a:t>Grupo 13 – TALLERES INTEGRADOS III</a:t>
            </a:r>
            <a:endParaRPr lang="es-ES" sz="2000" dirty="0">
              <a:solidFill>
                <a:schemeClr val="tx1"/>
              </a:solidFill>
            </a:endParaRPr>
          </a:p>
          <a:p>
            <a:r>
              <a:rPr lang="es-ES" sz="2000" dirty="0" smtClean="0">
                <a:solidFill>
                  <a:schemeClr val="tx1"/>
                </a:solidFill>
              </a:rPr>
              <a:t>APROBADO POR EL DR. JOVER</a:t>
            </a:r>
          </a:p>
        </p:txBody>
      </p:sp>
    </p:spTree>
    <p:extLst>
      <p:ext uri="{BB962C8B-B14F-4D97-AF65-F5344CB8AC3E}">
        <p14:creationId xmlns:p14="http://schemas.microsoft.com/office/powerpoint/2010/main" val="375180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1"/>
                </a:solidFill>
              </a:rPr>
              <a:t>PRESENTACIÓN DEL CASO</a:t>
            </a:r>
            <a:endParaRPr lang="es-ES" dirty="0">
              <a:solidFill>
                <a:schemeClr val="tx1"/>
              </a:solidFill>
            </a:endParaRPr>
          </a:p>
        </p:txBody>
      </p:sp>
      <p:sp>
        <p:nvSpPr>
          <p:cNvPr id="3" name="Marcador de contenido 2"/>
          <p:cNvSpPr>
            <a:spLocks noGrp="1"/>
          </p:cNvSpPr>
          <p:nvPr>
            <p:ph idx="1"/>
          </p:nvPr>
        </p:nvSpPr>
        <p:spPr>
          <a:xfrm>
            <a:off x="713232" y="1764792"/>
            <a:ext cx="10991087" cy="4668945"/>
          </a:xfrm>
        </p:spPr>
        <p:txBody>
          <a:bodyPr>
            <a:normAutofit fontScale="92500" lnSpcReduction="10000"/>
          </a:bodyPr>
          <a:lstStyle/>
          <a:p>
            <a:pPr algn="just">
              <a:lnSpc>
                <a:spcPct val="100000"/>
              </a:lnSpc>
              <a:spcAft>
                <a:spcPts val="1200"/>
              </a:spcAft>
            </a:pPr>
            <a:r>
              <a:rPr lang="es-ES" sz="2600" dirty="0" smtClean="0">
                <a:solidFill>
                  <a:schemeClr val="tx1"/>
                </a:solidFill>
              </a:rPr>
              <a:t>Varón de </a:t>
            </a:r>
            <a:r>
              <a:rPr lang="es-ES" sz="2600" b="1" dirty="0" smtClean="0">
                <a:solidFill>
                  <a:schemeClr val="tx1"/>
                </a:solidFill>
              </a:rPr>
              <a:t>40 años </a:t>
            </a:r>
            <a:r>
              <a:rPr lang="es-ES" sz="2600" dirty="0" smtClean="0">
                <a:solidFill>
                  <a:schemeClr val="tx1"/>
                </a:solidFill>
              </a:rPr>
              <a:t>que acude a Urgencias a las 2am por </a:t>
            </a:r>
            <a:r>
              <a:rPr lang="es-ES" sz="2600" b="1" dirty="0" smtClean="0">
                <a:solidFill>
                  <a:schemeClr val="tx1"/>
                </a:solidFill>
              </a:rPr>
              <a:t>dolor en HT izquierdo </a:t>
            </a:r>
            <a:r>
              <a:rPr lang="es-ES" sz="2600" dirty="0" smtClean="0">
                <a:solidFill>
                  <a:schemeClr val="tx1"/>
                </a:solidFill>
              </a:rPr>
              <a:t>desde las 6pm del día anterior, no opresivo, continuo, que </a:t>
            </a:r>
            <a:r>
              <a:rPr lang="es-ES" sz="2600" b="1" dirty="0" smtClean="0">
                <a:solidFill>
                  <a:schemeClr val="tx1"/>
                </a:solidFill>
              </a:rPr>
              <a:t>irradia a MSI </a:t>
            </a:r>
            <a:r>
              <a:rPr lang="es-ES" sz="2600" dirty="0" smtClean="0">
                <a:solidFill>
                  <a:schemeClr val="tx1"/>
                </a:solidFill>
              </a:rPr>
              <a:t>y se acompaña de </a:t>
            </a:r>
            <a:r>
              <a:rPr lang="es-ES" sz="2600" b="1" dirty="0" smtClean="0">
                <a:solidFill>
                  <a:schemeClr val="tx1"/>
                </a:solidFill>
              </a:rPr>
              <a:t>sudoración</a:t>
            </a:r>
            <a:r>
              <a:rPr lang="es-ES" sz="2600" dirty="0" smtClean="0">
                <a:solidFill>
                  <a:schemeClr val="tx1"/>
                </a:solidFill>
              </a:rPr>
              <a:t>, sin náuseas ni vómitos. Refiere mejoría tras toma de </a:t>
            </a:r>
            <a:r>
              <a:rPr lang="es-ES" sz="2600" b="1" dirty="0" smtClean="0">
                <a:solidFill>
                  <a:schemeClr val="tx1"/>
                </a:solidFill>
              </a:rPr>
              <a:t>Ibuprofeno</a:t>
            </a:r>
            <a:r>
              <a:rPr lang="es-ES" sz="2600" dirty="0" smtClean="0">
                <a:solidFill>
                  <a:schemeClr val="tx1"/>
                </a:solidFill>
              </a:rPr>
              <a:t> que le permite dormir. A las 2am se intensifica el dolor, motivo por el cual acude al hospital.</a:t>
            </a:r>
          </a:p>
          <a:p>
            <a:pPr algn="just">
              <a:lnSpc>
                <a:spcPct val="100000"/>
              </a:lnSpc>
              <a:spcBef>
                <a:spcPts val="0"/>
              </a:spcBef>
              <a:spcAft>
                <a:spcPts val="1800"/>
              </a:spcAft>
            </a:pPr>
            <a:r>
              <a:rPr lang="es-ES" sz="2600" dirty="0" smtClean="0">
                <a:solidFill>
                  <a:schemeClr val="tx1"/>
                </a:solidFill>
              </a:rPr>
              <a:t>Dos días previos al inicio del cuadro refiere </a:t>
            </a:r>
            <a:r>
              <a:rPr lang="es-ES" sz="2600" b="1" dirty="0" smtClean="0">
                <a:solidFill>
                  <a:schemeClr val="tx1"/>
                </a:solidFill>
              </a:rPr>
              <a:t>diarrea</a:t>
            </a:r>
            <a:r>
              <a:rPr lang="es-ES" sz="2600" dirty="0" smtClean="0">
                <a:solidFill>
                  <a:schemeClr val="tx1"/>
                </a:solidFill>
              </a:rPr>
              <a:t> sin productos patológicos, dolor abdominal ni fiebre. Al siguiente día refiere notarse más </a:t>
            </a:r>
            <a:r>
              <a:rPr lang="es-ES" sz="2600" b="1" dirty="0" smtClean="0">
                <a:solidFill>
                  <a:schemeClr val="tx1"/>
                </a:solidFill>
              </a:rPr>
              <a:t>cansado</a:t>
            </a:r>
            <a:r>
              <a:rPr lang="es-ES" sz="2600" dirty="0" smtClean="0">
                <a:solidFill>
                  <a:schemeClr val="tx1"/>
                </a:solidFill>
              </a:rPr>
              <a:t> de lo habitual tras jugar un partido de fútbol, pero sin experimentar episodios de dolor torácico durante el mismo. </a:t>
            </a:r>
            <a:endParaRPr lang="es-ES" sz="2400" dirty="0" smtClean="0">
              <a:solidFill>
                <a:schemeClr val="tx1"/>
              </a:solidFill>
            </a:endParaRPr>
          </a:p>
          <a:p>
            <a:pPr>
              <a:lnSpc>
                <a:spcPct val="110000"/>
              </a:lnSpc>
              <a:spcBef>
                <a:spcPts val="0"/>
              </a:spcBef>
            </a:pPr>
            <a:r>
              <a:rPr lang="es-ES" sz="2400" u="sng" dirty="0" smtClean="0">
                <a:solidFill>
                  <a:schemeClr val="tx1"/>
                </a:solidFill>
              </a:rPr>
              <a:t>Antecedentes</a:t>
            </a:r>
            <a:r>
              <a:rPr lang="es-ES" sz="2400" dirty="0" smtClean="0">
                <a:solidFill>
                  <a:schemeClr val="tx1"/>
                </a:solidFill>
              </a:rPr>
              <a:t>: Sin antecedentes personales de interés. </a:t>
            </a:r>
          </a:p>
          <a:p>
            <a:pPr>
              <a:lnSpc>
                <a:spcPct val="100000"/>
              </a:lnSpc>
              <a:spcBef>
                <a:spcPts val="0"/>
              </a:spcBef>
            </a:pPr>
            <a:r>
              <a:rPr lang="es-ES" sz="2400" dirty="0" smtClean="0">
                <a:solidFill>
                  <a:schemeClr val="tx1"/>
                </a:solidFill>
              </a:rPr>
              <a:t>-Antecedentes familiares: padre con cardiopatía isquémica precoz (a los 40 años)</a:t>
            </a:r>
          </a:p>
          <a:p>
            <a:pPr>
              <a:lnSpc>
                <a:spcPct val="100000"/>
              </a:lnSpc>
              <a:spcBef>
                <a:spcPts val="0"/>
              </a:spcBef>
            </a:pPr>
            <a:r>
              <a:rPr lang="es-ES" sz="2400" dirty="0" smtClean="0">
                <a:solidFill>
                  <a:schemeClr val="tx1"/>
                </a:solidFill>
              </a:rPr>
              <a:t>-Situación basal: IABVD, vida activa</a:t>
            </a:r>
          </a:p>
          <a:p>
            <a:pPr>
              <a:lnSpc>
                <a:spcPct val="100000"/>
              </a:lnSpc>
              <a:spcBef>
                <a:spcPts val="0"/>
              </a:spcBef>
            </a:pPr>
            <a:r>
              <a:rPr lang="es-ES" sz="2400" dirty="0" smtClean="0">
                <a:solidFill>
                  <a:schemeClr val="tx1"/>
                </a:solidFill>
              </a:rPr>
              <a:t>-Tratamientos: </a:t>
            </a:r>
            <a:r>
              <a:rPr lang="es-ES" sz="2400" dirty="0" err="1" smtClean="0">
                <a:solidFill>
                  <a:schemeClr val="tx1"/>
                </a:solidFill>
              </a:rPr>
              <a:t>Openvas</a:t>
            </a:r>
            <a:r>
              <a:rPr lang="es-ES" sz="2400" dirty="0" smtClean="0">
                <a:solidFill>
                  <a:schemeClr val="tx1"/>
                </a:solidFill>
              </a:rPr>
              <a:t> 20mg </a:t>
            </a:r>
          </a:p>
        </p:txBody>
      </p:sp>
    </p:spTree>
    <p:extLst>
      <p:ext uri="{BB962C8B-B14F-4D97-AF65-F5344CB8AC3E}">
        <p14:creationId xmlns:p14="http://schemas.microsoft.com/office/powerpoint/2010/main" val="115299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1"/>
                </a:solidFill>
              </a:rPr>
              <a:t>EXPLORACIONES</a:t>
            </a:r>
            <a:endParaRPr lang="es-ES" dirty="0">
              <a:solidFill>
                <a:schemeClr val="tx1"/>
              </a:solidFill>
            </a:endParaRPr>
          </a:p>
        </p:txBody>
      </p:sp>
      <p:sp>
        <p:nvSpPr>
          <p:cNvPr id="3" name="Marcador de contenido 2"/>
          <p:cNvSpPr>
            <a:spLocks noGrp="1"/>
          </p:cNvSpPr>
          <p:nvPr>
            <p:ph idx="1"/>
          </p:nvPr>
        </p:nvSpPr>
        <p:spPr>
          <a:xfrm>
            <a:off x="1097280" y="1901371"/>
            <a:ext cx="9957816" cy="4165600"/>
          </a:xfrm>
        </p:spPr>
        <p:txBody>
          <a:bodyPr>
            <a:normAutofit/>
          </a:bodyPr>
          <a:lstStyle/>
          <a:p>
            <a:r>
              <a:rPr lang="es-ES" dirty="0" smtClean="0">
                <a:solidFill>
                  <a:schemeClr val="tx1"/>
                </a:solidFill>
              </a:rPr>
              <a:t>-</a:t>
            </a:r>
            <a:r>
              <a:rPr lang="es-ES" u="sng" dirty="0" smtClean="0">
                <a:solidFill>
                  <a:schemeClr val="tx1"/>
                </a:solidFill>
              </a:rPr>
              <a:t>EXPLORACIÓN FÍSICA</a:t>
            </a:r>
            <a:r>
              <a:rPr lang="es-ES" dirty="0" smtClean="0">
                <a:solidFill>
                  <a:schemeClr val="tx1"/>
                </a:solidFill>
              </a:rPr>
              <a:t>: </a:t>
            </a:r>
            <a:r>
              <a:rPr lang="es-ES" dirty="0">
                <a:solidFill>
                  <a:schemeClr val="tx1"/>
                </a:solidFill>
              </a:rPr>
              <a:t>TA</a:t>
            </a:r>
            <a:r>
              <a:rPr lang="es-ES" dirty="0"/>
              <a:t> </a:t>
            </a:r>
            <a:r>
              <a:rPr lang="es-ES" dirty="0" smtClean="0">
                <a:solidFill>
                  <a:schemeClr val="tx1"/>
                </a:solidFill>
              </a:rPr>
              <a:t>138/89mmHg. </a:t>
            </a:r>
            <a:r>
              <a:rPr lang="es-ES" dirty="0" err="1" smtClean="0">
                <a:solidFill>
                  <a:schemeClr val="tx1"/>
                </a:solidFill>
              </a:rPr>
              <a:t>Tº</a:t>
            </a:r>
            <a:r>
              <a:rPr lang="es-ES" dirty="0" smtClean="0">
                <a:solidFill>
                  <a:schemeClr val="tx1"/>
                </a:solidFill>
              </a:rPr>
              <a:t> 37,1ºC. </a:t>
            </a:r>
          </a:p>
          <a:p>
            <a:pPr lvl="1"/>
            <a:r>
              <a:rPr lang="es-ES" dirty="0" smtClean="0">
                <a:solidFill>
                  <a:schemeClr val="tx1"/>
                </a:solidFill>
              </a:rPr>
              <a:t>No dolor a la palpación en zona referida. Sin otros hallazgos. </a:t>
            </a:r>
          </a:p>
          <a:p>
            <a:r>
              <a:rPr lang="es-ES" dirty="0" smtClean="0">
                <a:solidFill>
                  <a:schemeClr val="tx1"/>
                </a:solidFill>
              </a:rPr>
              <a:t>- </a:t>
            </a:r>
            <a:r>
              <a:rPr lang="es-ES" u="sng" dirty="0" smtClean="0">
                <a:solidFill>
                  <a:schemeClr val="tx1"/>
                </a:solidFill>
              </a:rPr>
              <a:t>ANALÍTICA SANGUÍNEA</a:t>
            </a:r>
          </a:p>
          <a:p>
            <a:pPr lvl="1"/>
            <a:r>
              <a:rPr lang="es-ES" b="1" dirty="0" smtClean="0">
                <a:solidFill>
                  <a:schemeClr val="tx1"/>
                </a:solidFill>
              </a:rPr>
              <a:t>CK  </a:t>
            </a:r>
            <a:r>
              <a:rPr lang="es-ES" b="1" dirty="0">
                <a:solidFill>
                  <a:schemeClr val="tx1"/>
                </a:solidFill>
              </a:rPr>
              <a:t>↑</a:t>
            </a:r>
            <a:r>
              <a:rPr lang="es-ES" dirty="0" smtClean="0">
                <a:solidFill>
                  <a:schemeClr val="tx1"/>
                </a:solidFill>
              </a:rPr>
              <a:t>  692 U/L   [26 – 308]</a:t>
            </a:r>
          </a:p>
          <a:p>
            <a:pPr lvl="1"/>
            <a:r>
              <a:rPr lang="es-ES" b="1" dirty="0" err="1" smtClean="0">
                <a:solidFill>
                  <a:schemeClr val="tx1"/>
                </a:solidFill>
              </a:rPr>
              <a:t>Troponina</a:t>
            </a:r>
            <a:r>
              <a:rPr lang="es-ES" b="1" dirty="0" smtClean="0">
                <a:solidFill>
                  <a:schemeClr val="tx1"/>
                </a:solidFill>
              </a:rPr>
              <a:t> I ↑  </a:t>
            </a:r>
            <a:r>
              <a:rPr lang="es-ES" dirty="0" smtClean="0">
                <a:solidFill>
                  <a:schemeClr val="tx1"/>
                </a:solidFill>
              </a:rPr>
              <a:t>13, 193   [0 – 0,06]</a:t>
            </a:r>
          </a:p>
          <a:p>
            <a:pPr lvl="1"/>
            <a:r>
              <a:rPr lang="es-ES" b="1" dirty="0" smtClean="0">
                <a:solidFill>
                  <a:schemeClr val="tx1"/>
                </a:solidFill>
              </a:rPr>
              <a:t>LDH  ↑   </a:t>
            </a:r>
            <a:r>
              <a:rPr lang="es-ES" dirty="0" smtClean="0">
                <a:solidFill>
                  <a:schemeClr val="tx1"/>
                </a:solidFill>
              </a:rPr>
              <a:t>241 U/L   [135 – 225]</a:t>
            </a:r>
          </a:p>
          <a:p>
            <a:pPr lvl="1"/>
            <a:r>
              <a:rPr lang="es-ES" b="1" dirty="0" smtClean="0">
                <a:solidFill>
                  <a:schemeClr val="tx1"/>
                </a:solidFill>
              </a:rPr>
              <a:t>PCR ↑   </a:t>
            </a:r>
            <a:r>
              <a:rPr lang="es-ES" dirty="0" smtClean="0">
                <a:solidFill>
                  <a:schemeClr val="tx1"/>
                </a:solidFill>
              </a:rPr>
              <a:t>5,64 mg/</a:t>
            </a:r>
            <a:r>
              <a:rPr lang="es-ES" dirty="0" err="1" smtClean="0">
                <a:solidFill>
                  <a:schemeClr val="tx1"/>
                </a:solidFill>
              </a:rPr>
              <a:t>dL</a:t>
            </a:r>
            <a:r>
              <a:rPr lang="es-ES" dirty="0" smtClean="0">
                <a:solidFill>
                  <a:schemeClr val="tx1"/>
                </a:solidFill>
              </a:rPr>
              <a:t>   [0 – 0,5]</a:t>
            </a:r>
            <a:endParaRPr lang="es-ES" dirty="0">
              <a:solidFill>
                <a:schemeClr val="tx1"/>
              </a:solidFill>
            </a:endParaRPr>
          </a:p>
          <a:p>
            <a:r>
              <a:rPr lang="es-ES" dirty="0" smtClean="0">
                <a:solidFill>
                  <a:schemeClr val="tx1"/>
                </a:solidFill>
              </a:rPr>
              <a:t>- </a:t>
            </a:r>
            <a:r>
              <a:rPr lang="es-ES" u="sng" dirty="0" smtClean="0">
                <a:solidFill>
                  <a:schemeClr val="tx1"/>
                </a:solidFill>
              </a:rPr>
              <a:t>ECOGRAFÍA CARDÍACA </a:t>
            </a:r>
            <a:r>
              <a:rPr lang="es-ES" dirty="0">
                <a:solidFill>
                  <a:schemeClr val="tx1"/>
                </a:solidFill>
              </a:rPr>
              <a:t>sin alteraciones; no dilataciones ni hipertrofias, contracción global normal, no derrame pericárdico</a:t>
            </a:r>
          </a:p>
          <a:p>
            <a:pPr marL="201168" lvl="1" indent="0">
              <a:buNone/>
            </a:pPr>
            <a:endParaRPr lang="es-ES" dirty="0">
              <a:solidFill>
                <a:schemeClr val="tx1"/>
              </a:solidFill>
            </a:endParaRPr>
          </a:p>
        </p:txBody>
      </p:sp>
    </p:spTree>
    <p:extLst>
      <p:ext uri="{BB962C8B-B14F-4D97-AF65-F5344CB8AC3E}">
        <p14:creationId xmlns:p14="http://schemas.microsoft.com/office/powerpoint/2010/main" val="66880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5748"/>
            <a:ext cx="10058400" cy="572932"/>
          </a:xfrm>
        </p:spPr>
        <p:txBody>
          <a:bodyPr>
            <a:normAutofit/>
          </a:bodyPr>
          <a:lstStyle/>
          <a:p>
            <a:r>
              <a:rPr lang="es-ES" sz="3600" dirty="0" smtClean="0">
                <a:solidFill>
                  <a:schemeClr val="tx1"/>
                </a:solidFill>
              </a:rPr>
              <a:t>EXPLORACIONES COMPLEMENTARIAS: ECG (con dolor)</a:t>
            </a:r>
            <a:endParaRPr lang="es-ES" sz="3600" dirty="0">
              <a:solidFill>
                <a:schemeClr val="tx1"/>
              </a:solidFill>
            </a:endParaRPr>
          </a:p>
        </p:txBody>
      </p:sp>
      <p:pic>
        <p:nvPicPr>
          <p:cNvPr id="8" name="Imagen 7"/>
          <p:cNvPicPr>
            <a:picLocks noChangeAspect="1"/>
          </p:cNvPicPr>
          <p:nvPr/>
        </p:nvPicPr>
        <p:blipFill rotWithShape="1">
          <a:blip r:embed="rId2"/>
          <a:srcRect l="8402" t="18889" r="13056" b="7531"/>
          <a:stretch/>
        </p:blipFill>
        <p:spPr>
          <a:xfrm>
            <a:off x="680354" y="941832"/>
            <a:ext cx="10892252" cy="5739860"/>
          </a:xfrm>
          <a:prstGeom prst="rect">
            <a:avLst/>
          </a:prstGeom>
        </p:spPr>
      </p:pic>
    </p:spTree>
    <p:extLst>
      <p:ext uri="{BB962C8B-B14F-4D97-AF65-F5344CB8AC3E}">
        <p14:creationId xmlns:p14="http://schemas.microsoft.com/office/powerpoint/2010/main" val="3640614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99" y="329184"/>
            <a:ext cx="2843784" cy="1316736"/>
          </a:xfrm>
        </p:spPr>
        <p:txBody>
          <a:bodyPr>
            <a:normAutofit/>
          </a:bodyPr>
          <a:lstStyle/>
          <a:p>
            <a:r>
              <a:rPr lang="es-ES" sz="2400" dirty="0" smtClean="0">
                <a:solidFill>
                  <a:schemeClr val="tx1"/>
                </a:solidFill>
              </a:rPr>
              <a:t>EXPLORACIONES COMPLEMENTARIAS</a:t>
            </a:r>
            <a:br>
              <a:rPr lang="es-ES" sz="2400" dirty="0" smtClean="0">
                <a:solidFill>
                  <a:schemeClr val="tx1"/>
                </a:solidFill>
              </a:rPr>
            </a:br>
            <a:r>
              <a:rPr lang="es-ES" sz="3200" dirty="0" smtClean="0">
                <a:solidFill>
                  <a:schemeClr val="tx1"/>
                </a:solidFill>
              </a:rPr>
              <a:t>RX AP</a:t>
            </a:r>
            <a:endParaRPr lang="es-ES" sz="3200" dirty="0">
              <a:solidFill>
                <a:schemeClr val="tx1"/>
              </a:solidFill>
            </a:endParaRPr>
          </a:p>
        </p:txBody>
      </p:sp>
      <p:pic>
        <p:nvPicPr>
          <p:cNvPr id="4" name="Imagen 3"/>
          <p:cNvPicPr>
            <a:picLocks noChangeAspect="1"/>
          </p:cNvPicPr>
          <p:nvPr/>
        </p:nvPicPr>
        <p:blipFill rotWithShape="1">
          <a:blip r:embed="rId2"/>
          <a:srcRect r="8148" b="2465"/>
          <a:stretch/>
        </p:blipFill>
        <p:spPr>
          <a:xfrm>
            <a:off x="3064383" y="16580"/>
            <a:ext cx="8807699" cy="6841420"/>
          </a:xfrm>
          <a:prstGeom prst="rect">
            <a:avLst/>
          </a:prstGeom>
        </p:spPr>
      </p:pic>
    </p:spTree>
    <p:extLst>
      <p:ext uri="{BB962C8B-B14F-4D97-AF65-F5344CB8AC3E}">
        <p14:creationId xmlns:p14="http://schemas.microsoft.com/office/powerpoint/2010/main" val="26288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DIAGNÓSTICO</a:t>
            </a:r>
            <a:endParaRPr lang="es-ES" sz="7200" b="1" dirty="0"/>
          </a:p>
        </p:txBody>
      </p:sp>
      <p:sp>
        <p:nvSpPr>
          <p:cNvPr id="3" name="Marcador de contenido 2"/>
          <p:cNvSpPr>
            <a:spLocks noGrp="1"/>
          </p:cNvSpPr>
          <p:nvPr>
            <p:ph idx="1"/>
          </p:nvPr>
        </p:nvSpPr>
        <p:spPr>
          <a:xfrm>
            <a:off x="1097280" y="1986071"/>
            <a:ext cx="10058399" cy="3934690"/>
          </a:xfrm>
        </p:spPr>
        <p:txBody>
          <a:bodyPr>
            <a:normAutofit/>
          </a:bodyPr>
          <a:lstStyle/>
          <a:p>
            <a:pPr lvl="4"/>
            <a:r>
              <a:rPr lang="es-ES" sz="4000" b="1" dirty="0" smtClean="0">
                <a:solidFill>
                  <a:srgbClr val="FF0000"/>
                </a:solidFill>
              </a:rPr>
              <a:t>MIOCARDITIS</a:t>
            </a:r>
          </a:p>
          <a:p>
            <a:endParaRPr lang="es-ES" sz="100" b="1" dirty="0"/>
          </a:p>
          <a:p>
            <a:pPr marL="91440" lvl="1" indent="-91440">
              <a:spcBef>
                <a:spcPts val="1200"/>
              </a:spcBef>
              <a:spcAft>
                <a:spcPts val="200"/>
              </a:spcAft>
              <a:buSzPct val="100000"/>
              <a:buFont typeface="Calibri" panose="020F0502020204030204" pitchFamily="34" charset="0"/>
              <a:buChar char=" "/>
            </a:pPr>
            <a:r>
              <a:rPr lang="es-ES" sz="1600" dirty="0" smtClean="0"/>
              <a:t>Ante la clínica de dolor torácico y ascenso de marcadores de daño miocárdico en paciente con antecedentes familiares de cardiopatía, será importante realizar diagnóstico diferencial con Síndrome Coronario Agudo. Sin embargo, al tratarse de un paciente joven con un dolor de tipo punzante, no opresivo, continuo, que mejora con la toma de </a:t>
            </a:r>
            <a:r>
              <a:rPr lang="es-ES" sz="1600" dirty="0" err="1" smtClean="0"/>
              <a:t>AINEs</a:t>
            </a:r>
            <a:r>
              <a:rPr lang="es-ES" sz="1600" dirty="0" smtClean="0"/>
              <a:t> y cuadro de diarrea dos días previos al inicio del dolor, orienta más hacia otro tipo de cuadros, como una peri/miocarditis, junto con el ascenso de marcadores inflamatorios en la analítica (LDH, PCR). </a:t>
            </a:r>
          </a:p>
          <a:p>
            <a:pPr marL="91440" lvl="1" indent="-91440">
              <a:spcBef>
                <a:spcPts val="1200"/>
              </a:spcBef>
              <a:spcAft>
                <a:spcPts val="200"/>
              </a:spcAft>
              <a:buSzPct val="100000"/>
              <a:buFont typeface="Calibri" panose="020F0502020204030204" pitchFamily="34" charset="0"/>
              <a:buChar char=" "/>
            </a:pPr>
            <a:r>
              <a:rPr lang="es-ES" sz="1600" u="sng" dirty="0" smtClean="0"/>
              <a:t>ECG (con dolor): </a:t>
            </a:r>
            <a:r>
              <a:rPr lang="es-ES" sz="1600" dirty="0" smtClean="0"/>
              <a:t>ritmo </a:t>
            </a:r>
            <a:r>
              <a:rPr lang="es-ES" sz="1600" dirty="0" err="1" smtClean="0"/>
              <a:t>sinusal</a:t>
            </a:r>
            <a:r>
              <a:rPr lang="es-ES" sz="1600" dirty="0" smtClean="0"/>
              <a:t> a 70lpm. </a:t>
            </a:r>
            <a:r>
              <a:rPr lang="es-ES" sz="1600" dirty="0" err="1" smtClean="0"/>
              <a:t>Supradesnivel</a:t>
            </a:r>
            <a:r>
              <a:rPr lang="es-ES" sz="1600" dirty="0" smtClean="0"/>
              <a:t> del segmento ST &lt; 1mm en I, II y V5-V6, con </a:t>
            </a:r>
            <a:r>
              <a:rPr lang="es-ES" sz="1600" dirty="0" err="1" smtClean="0"/>
              <a:t>infradesnivel</a:t>
            </a:r>
            <a:r>
              <a:rPr lang="es-ES" sz="1600" dirty="0" smtClean="0"/>
              <a:t> en </a:t>
            </a:r>
            <a:r>
              <a:rPr lang="es-ES" sz="1600" dirty="0" err="1" smtClean="0"/>
              <a:t>aVR</a:t>
            </a:r>
            <a:r>
              <a:rPr lang="es-ES" sz="1600" dirty="0" smtClean="0"/>
              <a:t> y V1. Ascenso del ST “en guirnalda”, típico de miocarditis. </a:t>
            </a:r>
          </a:p>
          <a:p>
            <a:pPr marL="91440" lvl="1" indent="-91440">
              <a:spcBef>
                <a:spcPts val="1200"/>
              </a:spcBef>
              <a:spcAft>
                <a:spcPts val="200"/>
              </a:spcAft>
              <a:buSzPct val="100000"/>
              <a:buFont typeface="Calibri" panose="020F0502020204030204" pitchFamily="34" charset="0"/>
              <a:buChar char=" "/>
            </a:pPr>
            <a:r>
              <a:rPr lang="es-ES" sz="1600" u="sng" dirty="0" smtClean="0"/>
              <a:t>RX tórax: </a:t>
            </a:r>
            <a:r>
              <a:rPr lang="es-ES" sz="1600" dirty="0" smtClean="0"/>
              <a:t>marco óseo sin alteraciones, senos </a:t>
            </a:r>
            <a:r>
              <a:rPr lang="es-ES" sz="1600" dirty="0" err="1" smtClean="0"/>
              <a:t>costofrénicos</a:t>
            </a:r>
            <a:r>
              <a:rPr lang="es-ES" sz="1600" dirty="0" smtClean="0"/>
              <a:t> libres, índice cardiotorácico ligeramente aumentado (aunque esto puede deberse a que se trata de una placa AP), sin infiltrados ni condensaciones pulmonares. </a:t>
            </a:r>
          </a:p>
          <a:p>
            <a:pPr marL="91440" lvl="1" indent="-91440">
              <a:spcBef>
                <a:spcPts val="1200"/>
              </a:spcBef>
              <a:spcAft>
                <a:spcPts val="200"/>
              </a:spcAft>
              <a:buSzPct val="100000"/>
              <a:buFont typeface="Calibri" panose="020F0502020204030204" pitchFamily="34" charset="0"/>
              <a:buChar char=" "/>
            </a:pPr>
            <a:endParaRPr lang="es-ES" sz="2000" dirty="0">
              <a:solidFill>
                <a:schemeClr val="tx1"/>
              </a:solidFill>
            </a:endParaRPr>
          </a:p>
          <a:p>
            <a:endParaRPr lang="es-ES" dirty="0" smtClean="0"/>
          </a:p>
          <a:p>
            <a:endParaRPr lang="es-ES" sz="3200" b="1" dirty="0"/>
          </a:p>
          <a:p>
            <a:endParaRPr lang="es-ES" sz="3200" b="1" dirty="0"/>
          </a:p>
        </p:txBody>
      </p:sp>
      <p:pic>
        <p:nvPicPr>
          <p:cNvPr id="5" name="Imagen 4"/>
          <p:cNvPicPr>
            <a:picLocks noChangeAspect="1"/>
          </p:cNvPicPr>
          <p:nvPr/>
        </p:nvPicPr>
        <p:blipFill rotWithShape="1">
          <a:blip r:embed="rId2"/>
          <a:srcRect l="12841" t="61949" r="11560"/>
          <a:stretch/>
        </p:blipFill>
        <p:spPr>
          <a:xfrm>
            <a:off x="9110229" y="5301673"/>
            <a:ext cx="3081771" cy="1029548"/>
          </a:xfrm>
          <a:prstGeom prst="rect">
            <a:avLst/>
          </a:prstGeom>
        </p:spPr>
      </p:pic>
    </p:spTree>
    <p:extLst>
      <p:ext uri="{BB962C8B-B14F-4D97-AF65-F5344CB8AC3E}">
        <p14:creationId xmlns:p14="http://schemas.microsoft.com/office/powerpoint/2010/main" val="370884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ción">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TM02900743[[fn=Orgánico]]</Template>
  <TotalTime>186</TotalTime>
  <Words>443</Words>
  <Application>Microsoft Office PowerPoint</Application>
  <PresentationFormat>Panorámica</PresentationFormat>
  <Paragraphs>30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6</vt:i4>
      </vt:variant>
    </vt:vector>
  </HeadingPairs>
  <TitlesOfParts>
    <vt:vector size="11" baseType="lpstr">
      <vt:lpstr>Calibri</vt:lpstr>
      <vt:lpstr>Calibri Light</vt:lpstr>
      <vt:lpstr>Wingdings 2</vt:lpstr>
      <vt:lpstr>HDOfficeLightV0</vt:lpstr>
      <vt:lpstr>Retrospección</vt:lpstr>
      <vt:lpstr>DIAGNÓSTICO POR IMAGEN INFECCIOSAS</vt:lpstr>
      <vt:lpstr>PRESENTACIÓN DEL CASO</vt:lpstr>
      <vt:lpstr>EXPLORACIONES</vt:lpstr>
      <vt:lpstr>EXPLORACIONES COMPLEMENTARIAS: ECG (con dolor)</vt:lpstr>
      <vt:lpstr>EXPLORACIONES COMPLEMENTARIAS RX AP</vt:lpstr>
      <vt:lpstr>DIAGNÓSTICO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CLÍNICO CARDIOLOGÍA</dc:title>
  <dc:creator>pc</dc:creator>
  <cp:lastModifiedBy>pc</cp:lastModifiedBy>
  <cp:revision>25</cp:revision>
  <dcterms:created xsi:type="dcterms:W3CDTF">2019-04-08T19:34:49Z</dcterms:created>
  <dcterms:modified xsi:type="dcterms:W3CDTF">2019-05-13T20:31:15Z</dcterms:modified>
</cp:coreProperties>
</file>