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059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3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00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54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0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44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8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2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99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CE08FB1-76A4-438B-A66F-CDC0A6C78734}" type="datetimeFigureOut">
              <a:rPr lang="es-ES" smtClean="0"/>
              <a:t>18/05/2019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45D88A2-DB0A-4654-9603-28DECF5D6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0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0">
            <a:extLst>
              <a:ext uri="{FF2B5EF4-FFF2-40B4-BE49-F238E27FC236}">
                <a16:creationId xmlns:a16="http://schemas.microsoft.com/office/drawing/2014/main" id="{7466C88B-B170-4C69-85D3-FD6AD975F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2">
            <a:extLst>
              <a:ext uri="{FF2B5EF4-FFF2-40B4-BE49-F238E27FC236}">
                <a16:creationId xmlns:a16="http://schemas.microsoft.com/office/drawing/2014/main" id="{080FE256-DF37-4639-8CB7-2E2F1897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18324F-9A3E-4973-A914-1BE69FE0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600" y="758952"/>
            <a:ext cx="5993539" cy="3137187"/>
          </a:xfrm>
        </p:spPr>
        <p:txBody>
          <a:bodyPr>
            <a:normAutofit/>
          </a:bodyPr>
          <a:lstStyle/>
          <a:p>
            <a:r>
              <a:rPr lang="es-ES" sz="5600" dirty="0">
                <a:solidFill>
                  <a:srgbClr val="FFFFFF"/>
                </a:solidFill>
              </a:rPr>
              <a:t>DIAGNÓSTO A PRIMERA VISTA</a:t>
            </a:r>
            <a:br>
              <a:rPr lang="es-ES" sz="5600" dirty="0">
                <a:solidFill>
                  <a:srgbClr val="FFFFFF"/>
                </a:solidFill>
              </a:rPr>
            </a:br>
            <a:endParaRPr lang="es-ES" sz="56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DD67A-6846-433C-9E5A-F089132D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2600" y="4045226"/>
            <a:ext cx="5319538" cy="205382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D9D9D9"/>
                </a:solidFill>
              </a:rPr>
              <a:t>Nerea Fernández Ortiz</a:t>
            </a:r>
          </a:p>
          <a:p>
            <a:r>
              <a:rPr lang="es-ES" dirty="0">
                <a:solidFill>
                  <a:srgbClr val="D9D9D9"/>
                </a:solidFill>
              </a:rPr>
              <a:t>GRUPO 3-4</a:t>
            </a:r>
          </a:p>
          <a:p>
            <a:r>
              <a:rPr lang="es-ES" dirty="0">
                <a:solidFill>
                  <a:srgbClr val="D9D9D9"/>
                </a:solidFill>
              </a:rPr>
              <a:t>Caso clínico autorizado por el Dr. Peris</a:t>
            </a:r>
          </a:p>
          <a:p>
            <a:r>
              <a:rPr lang="es-ES" dirty="0">
                <a:solidFill>
                  <a:srgbClr val="D9D9D9"/>
                </a:solidFill>
              </a:rPr>
              <a:t>Servicio de Neumología del HGUE</a:t>
            </a:r>
          </a:p>
          <a:p>
            <a:endParaRPr lang="es-ES" dirty="0">
              <a:solidFill>
                <a:srgbClr val="D9D9D9"/>
              </a:solidFill>
            </a:endParaRPr>
          </a:p>
        </p:txBody>
      </p:sp>
      <p:sp useBgFill="1">
        <p:nvSpPr>
          <p:cNvPr id="1033" name="Rectangle 74">
            <a:extLst>
              <a:ext uri="{FF2B5EF4-FFF2-40B4-BE49-F238E27FC236}">
                <a16:creationId xmlns:a16="http://schemas.microsoft.com/office/drawing/2014/main" id="{FDD1039A-772C-4213-A092-0D8A9EF4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n de umh">
            <a:extLst>
              <a:ext uri="{FF2B5EF4-FFF2-40B4-BE49-F238E27FC236}">
                <a16:creationId xmlns:a16="http://schemas.microsoft.com/office/drawing/2014/main" id="{5D4E3591-0441-4643-BA0C-B0B8886A5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517"/>
          <a:stretch/>
        </p:blipFill>
        <p:spPr bwMode="auto">
          <a:xfrm>
            <a:off x="902987" y="1309113"/>
            <a:ext cx="3718563" cy="423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76">
            <a:extLst>
              <a:ext uri="{FF2B5EF4-FFF2-40B4-BE49-F238E27FC236}">
                <a16:creationId xmlns:a16="http://schemas.microsoft.com/office/drawing/2014/main" id="{0B39728D-66CA-4175-956D-FE26F3225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1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E12D9-433A-4E54-9F3A-AF1475E1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153726"/>
            <a:ext cx="9692640" cy="720918"/>
          </a:xfrm>
        </p:spPr>
        <p:txBody>
          <a:bodyPr/>
          <a:lstStyle/>
          <a:p>
            <a:r>
              <a:rPr lang="es-ES" dirty="0"/>
              <a:t>RESUMEN DEL 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E77A5-AA92-4B69-98BC-A52FD9AD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874644"/>
            <a:ext cx="10363200" cy="5983356"/>
          </a:xfrm>
        </p:spPr>
        <p:txBody>
          <a:bodyPr/>
          <a:lstStyle/>
          <a:p>
            <a:r>
              <a:rPr lang="es-ES" b="1" dirty="0"/>
              <a:t>ANTECEDENTES PERSONALES de interés</a:t>
            </a:r>
          </a:p>
          <a:p>
            <a:pPr lvl="1"/>
            <a:r>
              <a:rPr lang="es-ES" dirty="0"/>
              <a:t>Inmunodeficiencia común variable</a:t>
            </a:r>
          </a:p>
          <a:p>
            <a:pPr lvl="1"/>
            <a:r>
              <a:rPr lang="es-ES" dirty="0"/>
              <a:t>Asma bronquial</a:t>
            </a:r>
          </a:p>
          <a:p>
            <a:pPr lvl="1"/>
            <a:r>
              <a:rPr lang="es-ES" dirty="0"/>
              <a:t>Tratamiento habitual: Relvar (</a:t>
            </a:r>
            <a:r>
              <a:rPr lang="es-ES" dirty="0" err="1"/>
              <a:t>furoato</a:t>
            </a:r>
            <a:r>
              <a:rPr lang="es-ES" dirty="0"/>
              <a:t> de fluticasona/</a:t>
            </a:r>
            <a:r>
              <a:rPr lang="es-ES" dirty="0" err="1"/>
              <a:t>vilanterol</a:t>
            </a:r>
            <a:r>
              <a:rPr lang="es-ES" dirty="0"/>
              <a:t>) y </a:t>
            </a:r>
            <a:r>
              <a:rPr lang="es-ES" dirty="0" err="1"/>
              <a:t>Singulair</a:t>
            </a:r>
            <a:r>
              <a:rPr lang="es-ES" dirty="0"/>
              <a:t> (</a:t>
            </a:r>
            <a:r>
              <a:rPr lang="es-ES" dirty="0" err="1"/>
              <a:t>montelukast</a:t>
            </a:r>
            <a:r>
              <a:rPr lang="es-ES" dirty="0"/>
              <a:t>).</a:t>
            </a:r>
          </a:p>
          <a:p>
            <a:r>
              <a:rPr lang="es-ES" b="1" dirty="0"/>
              <a:t>ENFERMEDAD ACTUAL:</a:t>
            </a:r>
          </a:p>
          <a:p>
            <a:pPr lvl="1"/>
            <a:r>
              <a:rPr lang="es-ES" dirty="0"/>
              <a:t>Paciente varón de 39 años que refiere dolor torácico de características pleuríticas en hemitórax derecho junto con tos sin expectoración y temperatura de 38,6ºC. Refiere MEG, vómitos y diarrea sin productos patológico. No refiere disnea.</a:t>
            </a:r>
          </a:p>
          <a:p>
            <a:r>
              <a:rPr lang="es-ES" b="1" dirty="0"/>
              <a:t>EXPLORACIÓN FÍSICA:</a:t>
            </a:r>
          </a:p>
          <a:p>
            <a:pPr lvl="1"/>
            <a:r>
              <a:rPr lang="es-ES" dirty="0"/>
              <a:t>SatO2 96%, TA 92/62 </a:t>
            </a:r>
            <a:r>
              <a:rPr lang="es-ES" dirty="0" err="1"/>
              <a:t>mmHg</a:t>
            </a:r>
            <a:r>
              <a:rPr lang="es-ES" dirty="0"/>
              <a:t>, </a:t>
            </a:r>
            <a:r>
              <a:rPr lang="es-ES" dirty="0" err="1"/>
              <a:t>Tª</a:t>
            </a:r>
            <a:r>
              <a:rPr lang="es-ES" dirty="0"/>
              <a:t> 37,6ºC</a:t>
            </a:r>
          </a:p>
          <a:p>
            <a:pPr lvl="1"/>
            <a:r>
              <a:rPr lang="es-ES" dirty="0"/>
              <a:t>BEG, </a:t>
            </a:r>
            <a:r>
              <a:rPr lang="es-ES" dirty="0" err="1"/>
              <a:t>CyO</a:t>
            </a:r>
            <a:r>
              <a:rPr lang="es-ES" dirty="0"/>
              <a:t>, NC, NH, NN.</a:t>
            </a:r>
          </a:p>
          <a:p>
            <a:pPr lvl="1"/>
            <a:r>
              <a:rPr lang="es-ES" dirty="0"/>
              <a:t>AC: rítmica sin soplos </a:t>
            </a:r>
          </a:p>
          <a:p>
            <a:pPr lvl="1"/>
            <a:r>
              <a:rPr lang="es-ES" dirty="0"/>
              <a:t>AP: crepitantes y sibilantes en hemitórax derecho</a:t>
            </a:r>
          </a:p>
          <a:p>
            <a:pPr lvl="1"/>
            <a:r>
              <a:rPr lang="es-ES" dirty="0"/>
              <a:t>ABD: blando y depresible, no doloroso a la palpación, no masas ni megalias.</a:t>
            </a:r>
          </a:p>
          <a:p>
            <a:r>
              <a:rPr lang="es-ES" b="1" dirty="0"/>
              <a:t>PRUEBAS COMPLEMENTARIAS</a:t>
            </a:r>
          </a:p>
          <a:p>
            <a:pPr lvl="1"/>
            <a:r>
              <a:rPr lang="es-ES" dirty="0"/>
              <a:t>Analítica sanguínea: PCR 207,8mg/L; leucocitosis a expensas de neutrófilos (93%) y </a:t>
            </a:r>
            <a:r>
              <a:rPr lang="es-ES" dirty="0" err="1"/>
              <a:t>linfopenia</a:t>
            </a:r>
            <a:r>
              <a:rPr lang="es-ES" dirty="0"/>
              <a:t> (2,5%).</a:t>
            </a:r>
          </a:p>
          <a:p>
            <a:pPr lvl="1"/>
            <a:r>
              <a:rPr lang="es-ES" dirty="0"/>
              <a:t>ECG: taquicardia sinusal 130lpm</a:t>
            </a:r>
          </a:p>
          <a:p>
            <a:pPr lvl="1"/>
            <a:r>
              <a:rPr lang="es-ES" dirty="0" err="1"/>
              <a:t>Rx</a:t>
            </a:r>
            <a:r>
              <a:rPr lang="es-ES" dirty="0"/>
              <a:t> tórax</a:t>
            </a:r>
          </a:p>
        </p:txBody>
      </p:sp>
    </p:spTree>
    <p:extLst>
      <p:ext uri="{BB962C8B-B14F-4D97-AF65-F5344CB8AC3E}">
        <p14:creationId xmlns:p14="http://schemas.microsoft.com/office/powerpoint/2010/main" val="117061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1F9C-B98E-4F0E-8F93-C419B8DF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72" y="755516"/>
            <a:ext cx="3338263" cy="1325562"/>
          </a:xfrm>
        </p:spPr>
        <p:txBody>
          <a:bodyPr/>
          <a:lstStyle/>
          <a:p>
            <a:r>
              <a:rPr lang="es-ES" dirty="0"/>
              <a:t>RX TÓRAX</a:t>
            </a:r>
            <a:br>
              <a:rPr lang="es-ES" dirty="0"/>
            </a:br>
            <a:r>
              <a:rPr lang="es-ES" dirty="0"/>
              <a:t>PA</a:t>
            </a:r>
          </a:p>
        </p:txBody>
      </p:sp>
      <p:pic>
        <p:nvPicPr>
          <p:cNvPr id="5" name="Marcador de contenido 4" descr="Imagen que contiene Radiografía&#10;&#10;Descripción generada automáticamente">
            <a:extLst>
              <a:ext uri="{FF2B5EF4-FFF2-40B4-BE49-F238E27FC236}">
                <a16:creationId xmlns:a16="http://schemas.microsoft.com/office/drawing/2014/main" id="{14879A7F-3E65-49C5-AE76-2FEE58671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1304" r="7703" b="-522"/>
          <a:stretch/>
        </p:blipFill>
        <p:spPr>
          <a:xfrm>
            <a:off x="4121834" y="755516"/>
            <a:ext cx="6443003" cy="5346967"/>
          </a:xfrm>
        </p:spPr>
      </p:pic>
    </p:spTree>
    <p:extLst>
      <p:ext uri="{BB962C8B-B14F-4D97-AF65-F5344CB8AC3E}">
        <p14:creationId xmlns:p14="http://schemas.microsoft.com/office/powerpoint/2010/main" val="121554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CBA90-2B37-4A35-A0CA-7BCC5E8C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0" y="900332"/>
            <a:ext cx="5862007" cy="1325562"/>
          </a:xfrm>
        </p:spPr>
        <p:txBody>
          <a:bodyPr/>
          <a:lstStyle/>
          <a:p>
            <a:r>
              <a:rPr lang="es-ES" dirty="0"/>
              <a:t>RX TÓRAX LATERAL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00CBF4-DDA4-4BC4-95E8-12F56E1DA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7185" r="3166" b="8434"/>
          <a:stretch/>
        </p:blipFill>
        <p:spPr>
          <a:xfrm>
            <a:off x="4524298" y="900332"/>
            <a:ext cx="3885238" cy="5451866"/>
          </a:xfrm>
        </p:spPr>
      </p:pic>
    </p:spTree>
    <p:extLst>
      <p:ext uri="{BB962C8B-B14F-4D97-AF65-F5344CB8AC3E}">
        <p14:creationId xmlns:p14="http://schemas.microsoft.com/office/powerpoint/2010/main" val="185313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79C68-2704-40BB-B56E-6F58A5E9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RESOLUCIÓN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0CD9C-3355-4099-BF70-7BA984A37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PRUEBAS COMPLEMENTARIAS</a:t>
            </a:r>
          </a:p>
          <a:p>
            <a:pPr lvl="1"/>
            <a:r>
              <a:rPr lang="es-ES" dirty="0" err="1"/>
              <a:t>Antigenuria</a:t>
            </a:r>
            <a:r>
              <a:rPr lang="es-ES" dirty="0"/>
              <a:t> neumococo positiva.</a:t>
            </a:r>
          </a:p>
          <a:p>
            <a:r>
              <a:rPr lang="es-ES" b="1" dirty="0"/>
              <a:t>DIAGNÓSTICO: </a:t>
            </a:r>
            <a:r>
              <a:rPr lang="es-ES" b="1" dirty="0">
                <a:solidFill>
                  <a:srgbClr val="FF0000"/>
                </a:solidFill>
              </a:rPr>
              <a:t>NEUMONÍA NEUMOCÓCICA </a:t>
            </a:r>
          </a:p>
          <a:p>
            <a:r>
              <a:rPr lang="es-ES" b="1" dirty="0"/>
              <a:t>TRATAMIENTO:</a:t>
            </a:r>
          </a:p>
          <a:p>
            <a:pPr lvl="1"/>
            <a:r>
              <a:rPr lang="es-ES" dirty="0"/>
              <a:t>Levofloxacino </a:t>
            </a:r>
          </a:p>
          <a:p>
            <a:pPr lvl="1"/>
            <a:r>
              <a:rPr lang="es-ES" dirty="0"/>
              <a:t>Paracetamol </a:t>
            </a:r>
          </a:p>
          <a:p>
            <a:pPr lvl="1"/>
            <a:r>
              <a:rPr lang="es-ES" i="1" dirty="0"/>
              <a:t>Pendiente de tratamiento con inmunoglobulina</a:t>
            </a:r>
          </a:p>
        </p:txBody>
      </p:sp>
    </p:spTree>
    <p:extLst>
      <p:ext uri="{BB962C8B-B14F-4D97-AF65-F5344CB8AC3E}">
        <p14:creationId xmlns:p14="http://schemas.microsoft.com/office/powerpoint/2010/main" val="2473832114"/>
      </p:ext>
    </p:extLst>
  </p:cSld>
  <p:clrMapOvr>
    <a:masterClrMapping/>
  </p:clrMapOvr>
</p:sld>
</file>

<file path=ppt/theme/theme1.xml><?xml version="1.0" encoding="utf-8"?>
<a:theme xmlns:a="http://schemas.openxmlformats.org/drawingml/2006/main" name="Vista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48</TotalTime>
  <Words>202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Wingdings 2</vt:lpstr>
      <vt:lpstr>Vista</vt:lpstr>
      <vt:lpstr>DIAGNÓSTO A PRIMERA VISTA </vt:lpstr>
      <vt:lpstr>RESUMEN DEL CASO CLÍNICO</vt:lpstr>
      <vt:lpstr>RX TÓRAX PA</vt:lpstr>
      <vt:lpstr>RX TÓRAX LATERAL</vt:lpstr>
      <vt:lpstr>RESOLUCIÓN DEL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 SEMINARIO 1</dc:title>
  <dc:creator>Nerea Fernández Ortiz</dc:creator>
  <cp:lastModifiedBy>Nerea Fernández Ortiz</cp:lastModifiedBy>
  <cp:revision>6</cp:revision>
  <dcterms:created xsi:type="dcterms:W3CDTF">2019-05-02T22:14:33Z</dcterms:created>
  <dcterms:modified xsi:type="dcterms:W3CDTF">2019-05-18T19:09:08Z</dcterms:modified>
</cp:coreProperties>
</file>