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6" y="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496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016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3956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3512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2052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7137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3905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719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1777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22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25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260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737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23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983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7870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133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4C5A0-D774-45A0-ACF8-D403B500A477}" type="datetimeFigureOut">
              <a:rPr lang="es-ES" smtClean="0"/>
              <a:t>13/05/2019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B49E7-0F3F-4AA6-AA7D-636E417C9B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47016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2F43C2-2268-4B02-B499-2509863824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786" y="2527914"/>
            <a:ext cx="8144134" cy="1373070"/>
          </a:xfrm>
        </p:spPr>
        <p:txBody>
          <a:bodyPr/>
          <a:lstStyle/>
          <a:p>
            <a:r>
              <a:rPr lang="es-ES" dirty="0"/>
              <a:t>Caso ORL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D7C737-D716-44F0-8BC5-7931985BA7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s-ES" dirty="0"/>
              <a:t>Christian Barrachina Esclapés</a:t>
            </a:r>
          </a:p>
          <a:p>
            <a:pPr algn="ctr"/>
            <a:r>
              <a:rPr lang="es-ES" dirty="0"/>
              <a:t>1908</a:t>
            </a:r>
          </a:p>
          <a:p>
            <a:pPr algn="ctr"/>
            <a:r>
              <a:rPr lang="es-ES" dirty="0"/>
              <a:t>Talleres integrados III</a:t>
            </a:r>
          </a:p>
          <a:p>
            <a:pPr algn="ctr"/>
            <a:r>
              <a:rPr lang="es-ES" dirty="0"/>
              <a:t>Aprobado por Dr. G. </a:t>
            </a:r>
            <a:r>
              <a:rPr lang="es-ES" dirty="0" err="1"/>
              <a:t>Severá</a:t>
            </a:r>
            <a:endParaRPr lang="es-ES" dirty="0"/>
          </a:p>
        </p:txBody>
      </p:sp>
      <p:pic>
        <p:nvPicPr>
          <p:cNvPr id="4" name="Picture 2" descr="Resultado de imagen de umh icono">
            <a:extLst>
              <a:ext uri="{FF2B5EF4-FFF2-40B4-BE49-F238E27FC236}">
                <a16:creationId xmlns:a16="http://schemas.microsoft.com/office/drawing/2014/main" id="{590DBDF3-EB16-4927-B78E-B04E13B83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161" y="2722932"/>
            <a:ext cx="1173708" cy="138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588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9F5274-2F63-4576-B797-D25B9C07C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921811"/>
            <a:ext cx="9613861" cy="1080938"/>
          </a:xfrm>
        </p:spPr>
        <p:txBody>
          <a:bodyPr>
            <a:noAutofit/>
          </a:bodyPr>
          <a:lstStyle/>
          <a:p>
            <a:r>
              <a:rPr lang="es-ES" sz="3200" dirty="0"/>
              <a:t>Hombre de 59 años que acude remitido por su MAP para estudio de masa </a:t>
            </a:r>
            <a:r>
              <a:rPr lang="es-ES" sz="3200" dirty="0" err="1"/>
              <a:t>laterocervical</a:t>
            </a:r>
            <a:r>
              <a:rPr lang="es-ES" sz="3200" dirty="0"/>
              <a:t> derecha.</a:t>
            </a:r>
            <a:br>
              <a:rPr lang="es-ES" sz="3200" dirty="0"/>
            </a:br>
            <a:endParaRPr lang="es-ES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102604-7347-4E1C-87DC-3AB626C0C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No </a:t>
            </a:r>
            <a:r>
              <a:rPr lang="es-ES" dirty="0" err="1"/>
              <a:t>RAMc</a:t>
            </a:r>
            <a:r>
              <a:rPr lang="es-ES" dirty="0"/>
              <a:t>, no HTA, no DLP, no DM.</a:t>
            </a:r>
          </a:p>
          <a:p>
            <a:r>
              <a:rPr lang="es-ES" dirty="0"/>
              <a:t>Antecedentes médicos: leucemia linfoide crónica, neurofibromatosis tipo 1</a:t>
            </a:r>
          </a:p>
          <a:p>
            <a:r>
              <a:rPr lang="es-ES" sz="1800" dirty="0"/>
              <a:t>Exploración</a:t>
            </a:r>
            <a:r>
              <a:rPr lang="es-ES" sz="1800" dirty="0">
                <a:sym typeface="Wingdings" panose="05000000000000000000" pitchFamily="2" charset="2"/>
              </a:rPr>
              <a:t></a:t>
            </a:r>
            <a:r>
              <a:rPr lang="es-ES" sz="1800" dirty="0"/>
              <a:t> FC: 85lpm (rítmica), TA: 118-80mmHg, </a:t>
            </a:r>
            <a:r>
              <a:rPr lang="es-ES" sz="1800" dirty="0" err="1"/>
              <a:t>Tª</a:t>
            </a:r>
            <a:r>
              <a:rPr lang="es-ES" sz="1800" dirty="0"/>
              <a:t>: 36ᵒC(timpánica), </a:t>
            </a:r>
            <a:r>
              <a:rPr lang="es-ES" sz="1800" dirty="0" err="1"/>
              <a:t>Sat</a:t>
            </a:r>
            <a:r>
              <a:rPr lang="es-ES" sz="1800" dirty="0"/>
              <a:t>. O2: 97% (aire ambiente)</a:t>
            </a:r>
          </a:p>
          <a:p>
            <a:pPr lvl="1"/>
            <a:r>
              <a:rPr lang="es-ES" sz="1400" dirty="0" err="1"/>
              <a:t>CyO</a:t>
            </a:r>
            <a:r>
              <a:rPr lang="es-ES" sz="1400" dirty="0"/>
              <a:t>, BEG, NC, NH, </a:t>
            </a:r>
            <a:r>
              <a:rPr lang="es-ES" sz="1400" dirty="0" err="1"/>
              <a:t>eupneico</a:t>
            </a:r>
            <a:r>
              <a:rPr lang="es-ES" sz="1400" dirty="0"/>
              <a:t> en reposo. </a:t>
            </a:r>
          </a:p>
          <a:p>
            <a:pPr lvl="1"/>
            <a:r>
              <a:rPr lang="es-ES" sz="1400" dirty="0"/>
              <a:t>AC: rítmico, sin soplos. </a:t>
            </a:r>
          </a:p>
          <a:p>
            <a:pPr lvl="1"/>
            <a:r>
              <a:rPr lang="es-ES" sz="1400" dirty="0"/>
              <a:t>AP: MVC. </a:t>
            </a:r>
          </a:p>
          <a:p>
            <a:pPr lvl="1"/>
            <a:r>
              <a:rPr lang="es-ES" sz="1400" dirty="0"/>
              <a:t>Abdomen blando, no doloroso a la palpación, no masas ni megalias. </a:t>
            </a:r>
          </a:p>
          <a:p>
            <a:pPr lvl="1"/>
            <a:r>
              <a:rPr lang="es-ES" sz="1400" dirty="0"/>
              <a:t>EEII: sin edemas ni signos de TVP, manchas color café con leche, </a:t>
            </a:r>
            <a:r>
              <a:rPr lang="es-ES" sz="1400" dirty="0" err="1"/>
              <a:t>neurofibromas</a:t>
            </a:r>
            <a:r>
              <a:rPr lang="es-ES" sz="1400" dirty="0"/>
              <a:t> múltiples.</a:t>
            </a:r>
          </a:p>
          <a:p>
            <a:pPr lvl="1"/>
            <a:r>
              <a:rPr lang="es-ES" sz="1400" dirty="0"/>
              <a:t>EESS: </a:t>
            </a:r>
            <a:r>
              <a:rPr lang="es-ES" sz="1400" dirty="0" err="1"/>
              <a:t>neurofibromas</a:t>
            </a:r>
            <a:r>
              <a:rPr lang="es-ES" sz="1400" dirty="0"/>
              <a:t> múltiples.</a:t>
            </a:r>
          </a:p>
          <a:p>
            <a:r>
              <a:rPr lang="es-ES" dirty="0"/>
              <a:t>Se ingresa en la planta de ORL para estudio extendido de la masa </a:t>
            </a:r>
            <a:r>
              <a:rPr lang="es-ES" dirty="0" err="1"/>
              <a:t>laterocervical</a:t>
            </a:r>
            <a:r>
              <a:rPr lang="es-ES" dirty="0"/>
              <a:t> derecha.</a:t>
            </a:r>
          </a:p>
        </p:txBody>
      </p:sp>
      <p:pic>
        <p:nvPicPr>
          <p:cNvPr id="4" name="Picture 2" descr="Resultado de imagen de umh icono">
            <a:extLst>
              <a:ext uri="{FF2B5EF4-FFF2-40B4-BE49-F238E27FC236}">
                <a16:creationId xmlns:a16="http://schemas.microsoft.com/office/drawing/2014/main" id="{AFC0648D-3BF5-449B-AA60-726D0BABD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8084" y="601773"/>
            <a:ext cx="1173708" cy="138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3845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4FBE2F-80B1-447F-9112-0692C553A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5400" dirty="0"/>
              <a:t>RM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832F490D-1B8C-470C-889D-0D7A04EB9D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57" t="10012"/>
          <a:stretch/>
        </p:blipFill>
        <p:spPr>
          <a:xfrm>
            <a:off x="2742110" y="1194320"/>
            <a:ext cx="6909937" cy="4978000"/>
          </a:xfrm>
        </p:spPr>
      </p:pic>
      <p:pic>
        <p:nvPicPr>
          <p:cNvPr id="6" name="Picture 2" descr="Resultado de imagen de umh icono">
            <a:extLst>
              <a:ext uri="{FF2B5EF4-FFF2-40B4-BE49-F238E27FC236}">
                <a16:creationId xmlns:a16="http://schemas.microsoft.com/office/drawing/2014/main" id="{EE2D82B5-C6DF-4E07-BFF1-2A11AF7BD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9027" y="601773"/>
            <a:ext cx="1173708" cy="138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170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AE88EC-2A6F-483F-A6CC-9A5B8F7F3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4" y="979034"/>
            <a:ext cx="10515600" cy="1325563"/>
          </a:xfrm>
        </p:spPr>
        <p:txBody>
          <a:bodyPr>
            <a:noAutofit/>
          </a:bodyPr>
          <a:lstStyle/>
          <a:p>
            <a:r>
              <a:rPr lang="es-ES" sz="5400" dirty="0"/>
              <a:t>Diagnóstico: </a:t>
            </a:r>
            <a:r>
              <a:rPr lang="es-ES" sz="5400" b="1" dirty="0" err="1"/>
              <a:t>Schwannoma</a:t>
            </a:r>
            <a:br>
              <a:rPr lang="es-ES" sz="5400" dirty="0"/>
            </a:br>
            <a:endParaRPr lang="es-ES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5A37C2-ACA2-4438-97B4-830598722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469" y="2304597"/>
            <a:ext cx="10515600" cy="749623"/>
          </a:xfrm>
        </p:spPr>
        <p:txBody>
          <a:bodyPr>
            <a:noAutofit/>
          </a:bodyPr>
          <a:lstStyle/>
          <a:p>
            <a:r>
              <a:rPr lang="es-ES" sz="3200" dirty="0"/>
              <a:t>Diagnóstico diferencial: </a:t>
            </a:r>
            <a:r>
              <a:rPr lang="es-ES" sz="3200" dirty="0" err="1"/>
              <a:t>neurofibroma</a:t>
            </a:r>
            <a:r>
              <a:rPr lang="es-ES" sz="3200" dirty="0"/>
              <a:t> y tumor del cuerpo carotídeo.</a:t>
            </a:r>
          </a:p>
          <a:p>
            <a:endParaRPr lang="es-ES" sz="3200" dirty="0"/>
          </a:p>
          <a:p>
            <a:r>
              <a:rPr lang="es-ES" sz="3200" dirty="0"/>
              <a:t>Diagnóstico definitivo: </a:t>
            </a:r>
            <a:r>
              <a:rPr lang="es-ES" sz="3200" dirty="0" err="1"/>
              <a:t>schwannoma</a:t>
            </a:r>
            <a:r>
              <a:rPr lang="es-ES" sz="3200" dirty="0"/>
              <a:t> (confirmado en el posoperatorio).</a:t>
            </a:r>
          </a:p>
        </p:txBody>
      </p:sp>
      <p:pic>
        <p:nvPicPr>
          <p:cNvPr id="4" name="Picture 2" descr="Resultado de imagen de umh icono">
            <a:extLst>
              <a:ext uri="{FF2B5EF4-FFF2-40B4-BE49-F238E27FC236}">
                <a16:creationId xmlns:a16="http://schemas.microsoft.com/office/drawing/2014/main" id="{ECB9557E-B956-4DF0-9045-5F38C88F4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555" y="655296"/>
            <a:ext cx="1173708" cy="138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71383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</TotalTime>
  <Words>183</Words>
  <Application>Microsoft Office PowerPoint</Application>
  <PresentationFormat>Panorámica</PresentationFormat>
  <Paragraphs>21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Berlín</vt:lpstr>
      <vt:lpstr>Caso ORL</vt:lpstr>
      <vt:lpstr>Hombre de 59 años que acude remitido por su MAP para estudio de masa laterocervical derecha. </vt:lpstr>
      <vt:lpstr>RM</vt:lpstr>
      <vt:lpstr>Diagnóstico: Schwannoma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ORL</dc:title>
  <dc:creator>Christian Barrachina Esclapés</dc:creator>
  <cp:lastModifiedBy>Christian Barrachina Esclapés</cp:lastModifiedBy>
  <cp:revision>10</cp:revision>
  <dcterms:created xsi:type="dcterms:W3CDTF">2019-05-09T10:30:12Z</dcterms:created>
  <dcterms:modified xsi:type="dcterms:W3CDTF">2019-05-13T10:45:43Z</dcterms:modified>
</cp:coreProperties>
</file>