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17"/>
    <p:restoredTop sz="94663"/>
  </p:normalViewPr>
  <p:slideViewPr>
    <p:cSldViewPr snapToGrid="0" snapToObjects="1">
      <p:cViewPr varScale="1">
        <p:scale>
          <a:sx n="104" d="100"/>
          <a:sy n="104" d="100"/>
        </p:scale>
        <p:origin x="22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6C9C14-6E8F-554F-A532-702020FF0680}" type="datetimeFigureOut">
              <a:rPr lang="es-ES" smtClean="0"/>
              <a:t>16/5/19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4F4F573-948E-4444-9471-7213FC8D5F7D}" type="slidenum">
              <a:rPr lang="es-ES" smtClean="0"/>
              <a:t>‹#›</a:t>
            </a:fld>
            <a:endParaRPr lang="es-E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5392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9C14-6E8F-554F-A532-702020FF0680}" type="datetimeFigureOut">
              <a:rPr lang="es-ES" smtClean="0"/>
              <a:t>16/5/19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4F573-948E-4444-9471-7213FC8D5F7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7295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9C14-6E8F-554F-A532-702020FF0680}" type="datetimeFigureOut">
              <a:rPr lang="es-ES" smtClean="0"/>
              <a:t>16/5/19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4F573-948E-4444-9471-7213FC8D5F7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837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9C14-6E8F-554F-A532-702020FF0680}" type="datetimeFigureOut">
              <a:rPr lang="es-ES" smtClean="0"/>
              <a:t>16/5/19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4F573-948E-4444-9471-7213FC8D5F7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27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6C9C14-6E8F-554F-A532-702020FF0680}" type="datetimeFigureOut">
              <a:rPr lang="es-ES" smtClean="0"/>
              <a:t>16/5/19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F4F573-948E-4444-9471-7213FC8D5F7D}" type="slidenum">
              <a:rPr lang="es-ES" smtClean="0"/>
              <a:t>‹#›</a:t>
            </a:fld>
            <a:endParaRPr lang="es-E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62102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9C14-6E8F-554F-A532-702020FF0680}" type="datetimeFigureOut">
              <a:rPr lang="es-ES" smtClean="0"/>
              <a:t>16/5/19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4F573-948E-4444-9471-7213FC8D5F7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5171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9C14-6E8F-554F-A532-702020FF0680}" type="datetimeFigureOut">
              <a:rPr lang="es-ES" smtClean="0"/>
              <a:t>16/5/19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4F573-948E-4444-9471-7213FC8D5F7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136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9C14-6E8F-554F-A532-702020FF0680}" type="datetimeFigureOut">
              <a:rPr lang="es-ES" smtClean="0"/>
              <a:t>16/5/19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4F573-948E-4444-9471-7213FC8D5F7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802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9C14-6E8F-554F-A532-702020FF0680}" type="datetimeFigureOut">
              <a:rPr lang="es-ES" smtClean="0"/>
              <a:t>16/5/19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4F573-948E-4444-9471-7213FC8D5F7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0634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6C9C14-6E8F-554F-A532-702020FF0680}" type="datetimeFigureOut">
              <a:rPr lang="es-ES" smtClean="0"/>
              <a:t>16/5/19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F4F573-948E-4444-9471-7213FC8D5F7D}" type="slidenum">
              <a:rPr lang="es-ES" smtClean="0"/>
              <a:t>‹#›</a:t>
            </a:fld>
            <a:endParaRPr lang="es-E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3188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6C9C14-6E8F-554F-A532-702020FF0680}" type="datetimeFigureOut">
              <a:rPr lang="es-ES" smtClean="0"/>
              <a:t>16/5/19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F4F573-948E-4444-9471-7213FC8D5F7D}" type="slidenum">
              <a:rPr lang="es-ES" smtClean="0"/>
              <a:t>‹#›</a:t>
            </a:fld>
            <a:endParaRPr lang="es-E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8367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36C9C14-6E8F-554F-A532-702020FF0680}" type="datetimeFigureOut">
              <a:rPr lang="es-ES" smtClean="0"/>
              <a:t>16/5/19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4F4F573-948E-4444-9471-7213FC8D5F7D}" type="slidenum">
              <a:rPr lang="es-ES" smtClean="0"/>
              <a:t>‹#›</a:t>
            </a:fld>
            <a:endParaRPr lang="es-E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5276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A5727-87AE-9C42-9D6F-39CB88A0B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4800" b="1" dirty="0"/>
              <a:t>CASO CLÍNICO Neumología</a:t>
            </a:r>
            <a:br>
              <a:rPr lang="es-ES" sz="4800" b="1" dirty="0"/>
            </a:br>
            <a:r>
              <a:rPr lang="es-ES" sz="4800" b="1" dirty="0"/>
              <a:t>SEMINARIO TALLERES III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4FFF97-79FD-3C4C-8AEC-8DD349787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7516" y="3905215"/>
            <a:ext cx="7596451" cy="1613516"/>
          </a:xfrm>
        </p:spPr>
        <p:txBody>
          <a:bodyPr>
            <a:normAutofit lnSpcReduction="10000"/>
          </a:bodyPr>
          <a:lstStyle/>
          <a:p>
            <a:r>
              <a:rPr lang="es-ES" dirty="0"/>
              <a:t>Isabel Ferrándiz Maraver </a:t>
            </a:r>
          </a:p>
          <a:p>
            <a:r>
              <a:rPr lang="es-ES" dirty="0"/>
              <a:t>Hospital Universitario de San Juan de Alicante</a:t>
            </a:r>
          </a:p>
          <a:p>
            <a:r>
              <a:rPr lang="es-ES" dirty="0"/>
              <a:t>Presentado en el Seminario de Casos del día 3 de mayo con el Dr. J. Peris 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9473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9633-4275-9E42-A2ED-032804B46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78972"/>
            <a:ext cx="9601200" cy="772886"/>
          </a:xfrm>
        </p:spPr>
        <p:txBody>
          <a:bodyPr/>
          <a:lstStyle/>
          <a:p>
            <a:r>
              <a:rPr lang="es-ES" dirty="0"/>
              <a:t>Presentación del caso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0C8D2-3187-7D41-8E81-734FDB065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89313"/>
            <a:ext cx="9601200" cy="493122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MOTIVO DE CONSULTA: 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tos con </a:t>
            </a:r>
            <a:r>
              <a:rPr lang="es-E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expectoración hemoptoica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Antecedentes: 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no RAM. FRCV: HTA. No DM, no DLP. </a:t>
            </a:r>
            <a:r>
              <a:rPr lang="es-E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FUMADOR ACTIVO DE 20 CIGARRILLOS DIARIOS. 35 a/p. 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Neumonía basal izquierda en enero de 2019 tratada de manera ambulatoria con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Levofloxacino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Tratamiento actual: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Balzak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40/5 mg.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Enfermedad actual: 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varón de 53 años que refiere tos con expectoración hemoptoica en el último mes. No refiere dolor torácico. Refiere disnea. Refiere pérdida de peso de 6 kg en las últimas 5 semanas. No fiebre.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Exploración física:  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TA: 150/85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mmHg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; Ta: 35.5º FC: 74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lpm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; Sat.O2: 94 % sin aporte de O2; Consciente y orientado en las tres esferas. BEG,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eupneico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Normocoloreado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normoperfundido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s-E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normohidratado</a:t>
            </a:r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>
              <a:buFont typeface="Wingdings" pitchFamily="2" charset="2"/>
              <a:buChar char="Ø"/>
            </a:pPr>
            <a:r>
              <a:rPr lang="es-ES" sz="1800" b="1" i="0" dirty="0">
                <a:latin typeface="Calibri" panose="020F0502020204030204" pitchFamily="34" charset="0"/>
                <a:cs typeface="Calibri" panose="020F0502020204030204" pitchFamily="34" charset="0"/>
              </a:rPr>
              <a:t>AC: </a:t>
            </a:r>
            <a:r>
              <a:rPr lang="es-ES" sz="1800" i="0" dirty="0">
                <a:latin typeface="Calibri" panose="020F0502020204030204" pitchFamily="34" charset="0"/>
                <a:cs typeface="Calibri" panose="020F0502020204030204" pitchFamily="34" charset="0"/>
              </a:rPr>
              <a:t>Rítmico. No se auscultan soplos ni roce pericárdico. </a:t>
            </a:r>
            <a:endParaRPr lang="es-ES" sz="18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s-ES" sz="1800" b="1" i="0" dirty="0">
                <a:latin typeface="Calibri" panose="020F0502020204030204" pitchFamily="34" charset="0"/>
                <a:cs typeface="Calibri" panose="020F0502020204030204" pitchFamily="34" charset="0"/>
              </a:rPr>
              <a:t>AP: MV disminuido. </a:t>
            </a:r>
          </a:p>
          <a:p>
            <a:pPr lvl="1">
              <a:buFont typeface="Wingdings" pitchFamily="2" charset="2"/>
              <a:buChar char="Ø"/>
            </a:pPr>
            <a:r>
              <a:rPr lang="es-ES" sz="1800" b="1" i="0" dirty="0">
                <a:latin typeface="Calibri" panose="020F0502020204030204" pitchFamily="34" charset="0"/>
                <a:cs typeface="Calibri" panose="020F0502020204030204" pitchFamily="34" charset="0"/>
              </a:rPr>
              <a:t>ABD: </a:t>
            </a:r>
            <a:r>
              <a:rPr lang="es-ES" sz="1800" i="0" dirty="0">
                <a:latin typeface="Calibri" panose="020F0502020204030204" pitchFamily="34" charset="0"/>
                <a:cs typeface="Calibri" panose="020F0502020204030204" pitchFamily="34" charset="0"/>
              </a:rPr>
              <a:t>blando y </a:t>
            </a:r>
            <a:r>
              <a:rPr lang="es-ES" sz="1800" i="0" dirty="0" err="1">
                <a:latin typeface="Calibri" panose="020F0502020204030204" pitchFamily="34" charset="0"/>
                <a:cs typeface="Calibri" panose="020F0502020204030204" pitchFamily="34" charset="0"/>
              </a:rPr>
              <a:t>depresible</a:t>
            </a:r>
            <a:r>
              <a:rPr lang="es-ES" sz="1800" i="0" dirty="0">
                <a:latin typeface="Calibri" panose="020F0502020204030204" pitchFamily="34" charset="0"/>
                <a:cs typeface="Calibri" panose="020F0502020204030204" pitchFamily="34" charset="0"/>
              </a:rPr>
              <a:t>. RHA conservados. No doloroso a la palpación profunda. No se palpan masas ni </a:t>
            </a:r>
            <a:r>
              <a:rPr lang="es-ES" sz="1800" i="0" dirty="0" err="1">
                <a:latin typeface="Calibri" panose="020F0502020204030204" pitchFamily="34" charset="0"/>
                <a:cs typeface="Calibri" panose="020F0502020204030204" pitchFamily="34" charset="0"/>
              </a:rPr>
              <a:t>visceromegalias</a:t>
            </a:r>
            <a:r>
              <a:rPr lang="es-ES" sz="1800" i="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s-ES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408210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8EFFE-FA6B-7F47-9353-18F297760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70857"/>
          </a:xfrm>
        </p:spPr>
        <p:txBody>
          <a:bodyPr/>
          <a:lstStyle/>
          <a:p>
            <a:r>
              <a:rPr lang="es-ES" dirty="0"/>
              <a:t>Pruebas complementarias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B8EDD5-8A23-A445-8B6C-5332B1244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261" y="1685925"/>
            <a:ext cx="5472113" cy="4233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53C2E4-9A22-9C4E-AEB2-0346BA211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5" y="1685925"/>
            <a:ext cx="5762626" cy="42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1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2ADA5-A5BF-6E47-8D79-D4AF0BDB0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Informe pruebas complementarias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57D2C-9139-9345-B2FC-6839A49C1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51212"/>
            <a:ext cx="9753600" cy="4320988"/>
          </a:xfrm>
        </p:spPr>
        <p:txBody>
          <a:bodyPr/>
          <a:lstStyle/>
          <a:p>
            <a:pPr algn="just">
              <a:buFont typeface="Wingdings" pitchFamily="2" charset="2"/>
              <a:buChar char="§"/>
            </a:pPr>
            <a:endParaRPr lang="es-ES" b="1" dirty="0"/>
          </a:p>
          <a:p>
            <a:pPr algn="just">
              <a:buFont typeface="Wingdings" pitchFamily="2" charset="2"/>
              <a:buChar char="§"/>
            </a:pPr>
            <a:endParaRPr lang="es-ES" b="1" dirty="0"/>
          </a:p>
          <a:p>
            <a:pPr algn="just">
              <a:buFont typeface="Wingdings" pitchFamily="2" charset="2"/>
              <a:buChar char="§"/>
            </a:pPr>
            <a:endParaRPr lang="es-ES" b="1" dirty="0"/>
          </a:p>
          <a:p>
            <a:pPr algn="just"/>
            <a:r>
              <a:rPr lang="es-ES" sz="2800" b="1" dirty="0"/>
              <a:t>TC </a:t>
            </a:r>
            <a:r>
              <a:rPr lang="es-ES" sz="2800" b="1" dirty="0" err="1"/>
              <a:t>toraco</a:t>
            </a:r>
            <a:r>
              <a:rPr lang="es-ES" sz="2800" b="1" dirty="0"/>
              <a:t>-</a:t>
            </a:r>
            <a:r>
              <a:rPr lang="es-ES" sz="2800" b="1" dirty="0" err="1"/>
              <a:t>abdomino</a:t>
            </a:r>
            <a:r>
              <a:rPr lang="es-ES" sz="2800" b="1" dirty="0"/>
              <a:t>-pélvico con CIV: </a:t>
            </a:r>
            <a:r>
              <a:rPr lang="es-ES" sz="2800" dirty="0"/>
              <a:t>tumoración heterogénea de contornos mal definidos localizada LSI/</a:t>
            </a:r>
            <a:r>
              <a:rPr lang="es-ES" sz="2800" dirty="0" err="1"/>
              <a:t>paramediastínica</a:t>
            </a:r>
            <a:r>
              <a:rPr lang="es-ES" sz="2800" dirty="0"/>
              <a:t> compatible con neoplasia pulmonar. Nódulos pulmonares bilaterales compatibles con metástasis. 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6992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031CE-4771-7540-AF5F-26781F2DA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95082"/>
          </a:xfrm>
        </p:spPr>
        <p:txBody>
          <a:bodyPr/>
          <a:lstStyle/>
          <a:p>
            <a:r>
              <a:rPr lang="es-ES" dirty="0"/>
              <a:t>Resolución del caso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DF9F1-B130-4B40-85EC-2D4AF01A9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sz="2800" b="1" dirty="0"/>
          </a:p>
          <a:p>
            <a:pPr marL="0" indent="0">
              <a:buNone/>
            </a:pPr>
            <a:endParaRPr lang="es-ES" sz="2800" b="1" dirty="0"/>
          </a:p>
          <a:p>
            <a:pPr marL="0" indent="0">
              <a:buNone/>
            </a:pPr>
            <a:r>
              <a:rPr lang="es-ES" sz="2800" b="1" dirty="0"/>
              <a:t>Neoplasia maligna pulmonar de alto grado, estadio IV</a:t>
            </a:r>
          </a:p>
        </p:txBody>
      </p:sp>
    </p:spTree>
    <p:extLst>
      <p:ext uri="{BB962C8B-B14F-4D97-AF65-F5344CB8AC3E}">
        <p14:creationId xmlns:p14="http://schemas.microsoft.com/office/powerpoint/2010/main" val="102132342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{ECE8F50B-29DB-A04A-A0E3-08EBDA914438}tf10001072</Template>
  <TotalTime>117</TotalTime>
  <Words>262</Words>
  <Application>Microsoft Macintosh PowerPoint</Application>
  <PresentationFormat>Widescreen</PresentationFormat>
  <Paragraphs>23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Franklin Gothic Book</vt:lpstr>
      <vt:lpstr>Wingdings</vt:lpstr>
      <vt:lpstr>Crop</vt:lpstr>
      <vt:lpstr>CASO CLÍNICO Neumología SEMINARIO TALLERES III</vt:lpstr>
      <vt:lpstr>Presentación del caso</vt:lpstr>
      <vt:lpstr>Pruebas complementarias</vt:lpstr>
      <vt:lpstr>Informe pruebas complementarias</vt:lpstr>
      <vt:lpstr>Resolución del caso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SEMINARIO TALLERES III-CASO CLÍNICO NEUMOLOGÍA</dc:title>
  <dc:creator>Isabel Ferrándiz Maraver</dc:creator>
  <cp:lastModifiedBy>Isabel Ferrándiz Maraver</cp:lastModifiedBy>
  <cp:revision>12</cp:revision>
  <dcterms:created xsi:type="dcterms:W3CDTF">2019-05-03T09:09:03Z</dcterms:created>
  <dcterms:modified xsi:type="dcterms:W3CDTF">2019-05-16T09:21:39Z</dcterms:modified>
</cp:coreProperties>
</file>