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6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2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382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904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801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56419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826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41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7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3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4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1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9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23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2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8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39D57-F085-44ED-B155-6CEFD08A3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30356"/>
            <a:ext cx="9966960" cy="21435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sz="6600" dirty="0">
                <a:solidFill>
                  <a:schemeClr val="tx1"/>
                </a:solidFill>
              </a:rPr>
              <a:t>CASO CLÍNICO</a:t>
            </a:r>
            <a:br>
              <a:rPr lang="es-ES" sz="6600" dirty="0"/>
            </a:br>
            <a:endParaRPr lang="es-ES" sz="6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262137-847F-47E7-9F86-69C2A1FC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59" y="3429000"/>
            <a:ext cx="9966960" cy="325009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TALLERES INTEGRADOS III</a:t>
            </a:r>
          </a:p>
          <a:p>
            <a:pPr algn="ctr"/>
            <a:endParaRPr lang="es-ES" sz="3200" dirty="0">
              <a:solidFill>
                <a:schemeClr val="tx1"/>
              </a:solidFill>
            </a:endParaRPr>
          </a:p>
          <a:p>
            <a:pPr algn="r"/>
            <a:endParaRPr lang="es-ES" dirty="0">
              <a:solidFill>
                <a:schemeClr val="tx1"/>
              </a:solidFill>
            </a:endParaRPr>
          </a:p>
          <a:p>
            <a:pPr algn="r"/>
            <a:r>
              <a:rPr lang="es-ES" sz="2000" b="1" dirty="0">
                <a:solidFill>
                  <a:schemeClr val="accent2"/>
                </a:solidFill>
              </a:rPr>
              <a:t>Alumno</a:t>
            </a:r>
            <a:r>
              <a:rPr lang="es-ES" sz="2000" dirty="0">
                <a:solidFill>
                  <a:schemeClr val="tx1"/>
                </a:solidFill>
              </a:rPr>
              <a:t>: </a:t>
            </a:r>
            <a:r>
              <a:rPr lang="es-ES" sz="2000" i="1" dirty="0">
                <a:solidFill>
                  <a:schemeClr val="tx1"/>
                </a:solidFill>
              </a:rPr>
              <a:t>Mario Fernández Cascón</a:t>
            </a:r>
          </a:p>
          <a:p>
            <a:r>
              <a:rPr lang="es-ES" sz="2000" b="1" dirty="0">
                <a:solidFill>
                  <a:schemeClr val="accent2"/>
                </a:solidFill>
              </a:rPr>
              <a:t>Aprobado</a:t>
            </a:r>
            <a:r>
              <a:rPr lang="es-ES" sz="2000" i="1" dirty="0">
                <a:solidFill>
                  <a:schemeClr val="tx1"/>
                </a:solidFill>
              </a:rPr>
              <a:t>: José Norberto Sancho Chust </a:t>
            </a:r>
          </a:p>
          <a:p>
            <a:pPr algn="r"/>
            <a:endParaRPr lang="es-ES" sz="2000" i="1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pPr algn="l"/>
            <a:r>
              <a:rPr lang="es-ES" dirty="0">
                <a:solidFill>
                  <a:schemeClr val="tx1"/>
                </a:solidFill>
              </a:rPr>
              <a:t>Hospital Universitario de San Juan</a:t>
            </a:r>
            <a:endParaRPr lang="es-E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8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43671-CDB6-4E79-90FA-40ADEF64A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10209"/>
            <a:ext cx="8911687" cy="740864"/>
          </a:xfrm>
        </p:spPr>
        <p:txBody>
          <a:bodyPr/>
          <a:lstStyle/>
          <a:p>
            <a:pPr algn="ctr"/>
            <a:r>
              <a:rPr lang="es-ES" dirty="0"/>
              <a:t>Motivo de consulta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90AA1C-0C16-491C-9933-0FC062FC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38" y="1497495"/>
            <a:ext cx="9954108" cy="5009322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Varón de 53 años que acude por </a:t>
            </a:r>
            <a:r>
              <a:rPr lang="es-ES" sz="2000" b="1" u="sng" dirty="0">
                <a:solidFill>
                  <a:schemeClr val="accent1"/>
                </a:solidFill>
              </a:rPr>
              <a:t>disnea</a:t>
            </a:r>
            <a:r>
              <a:rPr lang="es-ES" sz="2000" dirty="0">
                <a:solidFill>
                  <a:schemeClr val="tx1"/>
                </a:solidFill>
              </a:rPr>
              <a:t>, tos no productiva y </a:t>
            </a:r>
            <a:r>
              <a:rPr lang="es-ES" sz="2000" b="1" dirty="0">
                <a:solidFill>
                  <a:schemeClr val="accent1"/>
                </a:solidFill>
              </a:rPr>
              <a:t>fiebre</a:t>
            </a:r>
            <a:r>
              <a:rPr lang="es-ES" sz="2000" dirty="0">
                <a:solidFill>
                  <a:schemeClr val="tx1"/>
                </a:solidFill>
              </a:rPr>
              <a:t> de 38 ºC. Refiere </a:t>
            </a:r>
            <a:r>
              <a:rPr lang="es-ES" sz="2000" b="1" dirty="0">
                <a:solidFill>
                  <a:schemeClr val="accent1"/>
                </a:solidFill>
              </a:rPr>
              <a:t>dolor</a:t>
            </a:r>
            <a:r>
              <a:rPr lang="es-ES" sz="2000" dirty="0">
                <a:solidFill>
                  <a:schemeClr val="tx1"/>
                </a:solidFill>
              </a:rPr>
              <a:t> precordial no irradiado, que no se modifican con esfuerzos.</a:t>
            </a:r>
          </a:p>
          <a:p>
            <a:pPr marL="0" indent="0" algn="just">
              <a:buNone/>
            </a:pPr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NO RAMc. DM-II y DLP.</a:t>
            </a:r>
          </a:p>
          <a:p>
            <a:pPr algn="just"/>
            <a:r>
              <a:rPr lang="es-ES" sz="2000" b="1" u="sng" dirty="0">
                <a:solidFill>
                  <a:schemeClr val="accent1"/>
                </a:solidFill>
              </a:rPr>
              <a:t>Fumador</a:t>
            </a:r>
            <a:r>
              <a:rPr lang="es-ES" sz="2000" dirty="0">
                <a:solidFill>
                  <a:schemeClr val="tx1"/>
                </a:solidFill>
              </a:rPr>
              <a:t> 10 cigarrillos / día. Niega hábito enólico.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2 episodios de </a:t>
            </a:r>
            <a:r>
              <a:rPr lang="es-ES" sz="2000" b="1" dirty="0">
                <a:solidFill>
                  <a:schemeClr val="accent1"/>
                </a:solidFill>
              </a:rPr>
              <a:t>broncoespasmo</a:t>
            </a:r>
            <a:r>
              <a:rPr lang="es-ES" sz="2000" dirty="0">
                <a:solidFill>
                  <a:schemeClr val="tx1"/>
                </a:solidFill>
              </a:rPr>
              <a:t> hace 2 -3 años por Asma.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Hace 15 días en Urgencias diagnosticado de </a:t>
            </a:r>
            <a:r>
              <a:rPr lang="es-ES" sz="2000" b="1" u="sng" dirty="0">
                <a:solidFill>
                  <a:schemeClr val="accent1"/>
                </a:solidFill>
              </a:rPr>
              <a:t>Bronquitis</a:t>
            </a:r>
            <a:r>
              <a:rPr lang="es-ES" sz="2000" dirty="0">
                <a:solidFill>
                  <a:schemeClr val="tx1"/>
                </a:solidFill>
              </a:rPr>
              <a:t> aguda.</a:t>
            </a:r>
          </a:p>
          <a:p>
            <a:pPr lvl="1" algn="just"/>
            <a:r>
              <a:rPr lang="es-ES" sz="1800" dirty="0">
                <a:solidFill>
                  <a:schemeClr val="tx1"/>
                </a:solidFill>
              </a:rPr>
              <a:t>No mejoría con tratamiento en AP: Levofloxacino + Broncodilatadores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Qx: </a:t>
            </a:r>
            <a:r>
              <a:rPr lang="es-ES" sz="2000" b="1" dirty="0">
                <a:solidFill>
                  <a:schemeClr val="accent1"/>
                </a:solidFill>
              </a:rPr>
              <a:t>Amputación</a:t>
            </a:r>
            <a:r>
              <a:rPr lang="es-ES" sz="2000" dirty="0">
                <a:solidFill>
                  <a:schemeClr val="tx1"/>
                </a:solidFill>
              </a:rPr>
              <a:t> de MII (1/3 proximal tibial) + Menisco rodilla derecha.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Ezetimiba 10 mg + Furosemida 40 mg + Etoricoxib 90 mg + Pregabalina 150 mg + Prednisona 30 mg + Esomeprazol 40 mg + Tramadol 75 mg + Paracetamol 650 mg</a:t>
            </a:r>
          </a:p>
        </p:txBody>
      </p:sp>
    </p:spTree>
    <p:extLst>
      <p:ext uri="{BB962C8B-B14F-4D97-AF65-F5344CB8AC3E}">
        <p14:creationId xmlns:p14="http://schemas.microsoft.com/office/powerpoint/2010/main" val="237832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D8181-2785-4496-91BE-4E7891C10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5" y="504840"/>
            <a:ext cx="8911687" cy="648099"/>
          </a:xfrm>
        </p:spPr>
        <p:txBody>
          <a:bodyPr/>
          <a:lstStyle/>
          <a:p>
            <a:pPr algn="ctr"/>
            <a:r>
              <a:rPr lang="es-ES" dirty="0"/>
              <a:t>Exploración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B3BDF0-C86A-458F-9A08-C940758EA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189" y="1436604"/>
            <a:ext cx="10033621" cy="47972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EG: </a:t>
            </a:r>
            <a:r>
              <a:rPr lang="es-ES" sz="2000" dirty="0">
                <a:solidFill>
                  <a:schemeClr val="tx1"/>
                </a:solidFill>
              </a:rPr>
              <a:t>Orientado. </a:t>
            </a:r>
            <a:r>
              <a:rPr lang="es-ES" sz="2000" b="1" u="sng" dirty="0">
                <a:solidFill>
                  <a:schemeClr val="accent1"/>
                </a:solidFill>
              </a:rPr>
              <a:t>Taquipneico</a:t>
            </a:r>
            <a:r>
              <a:rPr lang="es-ES" sz="2000" dirty="0">
                <a:solidFill>
                  <a:schemeClr val="tx1"/>
                </a:solidFill>
              </a:rPr>
              <a:t> + Tiraje subcostal.</a:t>
            </a:r>
            <a:endParaRPr lang="es-ES" sz="20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s-ES" sz="20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Cv: </a:t>
            </a:r>
            <a:r>
              <a:rPr lang="es-ES" sz="2000" dirty="0">
                <a:solidFill>
                  <a:schemeClr val="tx1"/>
                </a:solidFill>
              </a:rPr>
              <a:t>Afebril. TA 130 / 80 mm Hg. FC 110 lpm. </a:t>
            </a:r>
            <a:r>
              <a:rPr lang="es-ES" sz="2000" b="1" u="sng" dirty="0">
                <a:solidFill>
                  <a:schemeClr val="accent1"/>
                </a:solidFill>
              </a:rPr>
              <a:t>Saturación 99% </a:t>
            </a:r>
            <a:r>
              <a:rPr lang="es-ES" sz="2000" dirty="0">
                <a:solidFill>
                  <a:schemeClr val="tx1"/>
                </a:solidFill>
              </a:rPr>
              <a:t>(GN a 2 litros).</a:t>
            </a:r>
          </a:p>
          <a:p>
            <a:pPr marL="0" indent="0" algn="just">
              <a:buNone/>
            </a:pPr>
            <a:endParaRPr lang="es-ES" sz="20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AC:</a:t>
            </a:r>
            <a:r>
              <a:rPr lang="es-ES" sz="2000" dirty="0"/>
              <a:t>	</a:t>
            </a:r>
            <a:r>
              <a:rPr lang="es-ES" sz="2000" dirty="0">
                <a:solidFill>
                  <a:schemeClr val="tx1"/>
                </a:solidFill>
              </a:rPr>
              <a:t>Rítmica, sin soplos ni roces.</a:t>
            </a:r>
          </a:p>
          <a:p>
            <a:pPr marL="0" indent="0" algn="just">
              <a:buNone/>
            </a:pPr>
            <a:endParaRPr lang="es-ES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AP:	</a:t>
            </a:r>
            <a:r>
              <a:rPr lang="es-ES" sz="2000" dirty="0">
                <a:solidFill>
                  <a:schemeClr val="tx1"/>
                </a:solidFill>
              </a:rPr>
              <a:t>MVC. </a:t>
            </a:r>
            <a:r>
              <a:rPr lang="es-ES" sz="2000" b="1" u="sng" dirty="0">
                <a:solidFill>
                  <a:schemeClr val="accent1"/>
                </a:solidFill>
              </a:rPr>
              <a:t>Sibilantes</a:t>
            </a:r>
            <a:r>
              <a:rPr lang="es-ES" sz="2000" dirty="0">
                <a:solidFill>
                  <a:schemeClr val="tx1"/>
                </a:solidFill>
              </a:rPr>
              <a:t> espiratorios en ambos hemitórax.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</a:rPr>
              <a:t>	Roncus aislados. </a:t>
            </a:r>
            <a:r>
              <a:rPr lang="es-ES" sz="2000" b="1" dirty="0">
                <a:solidFill>
                  <a:schemeClr val="accent1"/>
                </a:solidFill>
              </a:rPr>
              <a:t>Crepitantes</a:t>
            </a:r>
            <a:r>
              <a:rPr lang="es-ES" sz="2000" dirty="0">
                <a:solidFill>
                  <a:schemeClr val="tx1"/>
                </a:solidFill>
              </a:rPr>
              <a:t> bibasales.</a:t>
            </a:r>
          </a:p>
          <a:p>
            <a:pPr marL="0" indent="0" algn="just">
              <a:buNone/>
            </a:pPr>
            <a:endParaRPr lang="es-ES" sz="2000" dirty="0"/>
          </a:p>
          <a:p>
            <a:pPr marL="0" indent="0" algn="ctr">
              <a:buNone/>
            </a:pPr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 ¿1º prueba complementaria a realizar?</a:t>
            </a:r>
          </a:p>
        </p:txBody>
      </p:sp>
    </p:spTree>
    <p:extLst>
      <p:ext uri="{BB962C8B-B14F-4D97-AF65-F5344CB8AC3E}">
        <p14:creationId xmlns:p14="http://schemas.microsoft.com/office/powerpoint/2010/main" val="107144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E57F5-911D-4F1A-9772-2DABF436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498" y="760537"/>
            <a:ext cx="9600259" cy="798752"/>
          </a:xfrm>
        </p:spPr>
        <p:txBody>
          <a:bodyPr/>
          <a:lstStyle/>
          <a:p>
            <a:pPr algn="ctr"/>
            <a:endParaRPr lang="es-E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2C9E288-A167-4670-B784-F3720703A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404" y="306223"/>
            <a:ext cx="6963191" cy="624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73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25147-8ACC-406E-A162-1CAC5E40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96054"/>
            <a:ext cx="8911687" cy="661351"/>
          </a:xfrm>
        </p:spPr>
        <p:txBody>
          <a:bodyPr/>
          <a:lstStyle/>
          <a:p>
            <a:pPr algn="ctr"/>
            <a:r>
              <a:rPr lang="es-ES" dirty="0"/>
              <a:t>Radiografía de tórax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79E5B4-1C5D-4E32-953C-8354E5774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124" y="1530874"/>
            <a:ext cx="10009749" cy="4518991"/>
          </a:xfrm>
        </p:spPr>
        <p:txBody>
          <a:bodyPr>
            <a:normAutofit/>
          </a:bodyPr>
          <a:lstStyle/>
          <a:p>
            <a:pPr lvl="1" algn="just"/>
            <a:r>
              <a:rPr lang="es-ES" sz="2000" dirty="0">
                <a:solidFill>
                  <a:schemeClr val="tx1"/>
                </a:solidFill>
              </a:rPr>
              <a:t>Mal inspirada, no rotada. ICT &lt; 0,5. Hilios pulmonares </a:t>
            </a:r>
            <a:r>
              <a:rPr lang="es-ES" sz="2000" b="1" dirty="0">
                <a:solidFill>
                  <a:schemeClr val="accent1"/>
                </a:solidFill>
              </a:rPr>
              <a:t>congestivos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s-ES" sz="2000" dirty="0">
                <a:solidFill>
                  <a:schemeClr val="tx1"/>
                </a:solidFill>
              </a:rPr>
              <a:t>Infiltrados </a:t>
            </a:r>
            <a:r>
              <a:rPr lang="es-ES" sz="2000" b="1" u="sng" dirty="0">
                <a:solidFill>
                  <a:schemeClr val="accent1"/>
                </a:solidFill>
              </a:rPr>
              <a:t>alveolares</a:t>
            </a:r>
            <a:r>
              <a:rPr lang="es-ES" sz="2000" dirty="0">
                <a:solidFill>
                  <a:schemeClr val="tx1"/>
                </a:solidFill>
              </a:rPr>
              <a:t> en ambas </a:t>
            </a:r>
            <a:r>
              <a:rPr lang="es-ES" sz="2000" b="1" dirty="0">
                <a:solidFill>
                  <a:schemeClr val="accent1"/>
                </a:solidFill>
              </a:rPr>
              <a:t>bases</a:t>
            </a:r>
            <a:r>
              <a:rPr lang="es-ES" sz="2000" dirty="0">
                <a:solidFill>
                  <a:schemeClr val="tx1"/>
                </a:solidFill>
              </a:rPr>
              <a:t> (predominio izquierdo).</a:t>
            </a:r>
          </a:p>
          <a:p>
            <a:pPr lvl="1" algn="just"/>
            <a:endParaRPr lang="es-ES" sz="2000" b="1" u="sng" dirty="0"/>
          </a:p>
          <a:p>
            <a:pPr lvl="1" algn="just"/>
            <a:endParaRPr lang="es-ES" sz="2000" b="1" u="sng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19FA52-1CC3-48BD-99B4-C45F39DD6E07}"/>
              </a:ext>
            </a:extLst>
          </p:cNvPr>
          <p:cNvSpPr txBox="1"/>
          <p:nvPr/>
        </p:nvSpPr>
        <p:spPr>
          <a:xfrm>
            <a:off x="505544" y="2925417"/>
            <a:ext cx="4855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¿Otras pruebas </a:t>
            </a:r>
          </a:p>
          <a:p>
            <a:pPr lvl="1" algn="ctr"/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a realizar?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31F4E04-2604-456C-8D4C-77C7C3820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0835" y="2804888"/>
            <a:ext cx="4217803" cy="3785681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673616F7-B30A-499F-BF7E-6A3C1B6EB9CC}"/>
              </a:ext>
            </a:extLst>
          </p:cNvPr>
          <p:cNvSpPr/>
          <p:nvPr/>
        </p:nvSpPr>
        <p:spPr>
          <a:xfrm rot="2644436">
            <a:off x="8881558" y="4194366"/>
            <a:ext cx="1077452" cy="5125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2E75EDF-3407-4136-8AC4-8D8532337E34}"/>
              </a:ext>
            </a:extLst>
          </p:cNvPr>
          <p:cNvSpPr/>
          <p:nvPr/>
        </p:nvSpPr>
        <p:spPr>
          <a:xfrm rot="20662247">
            <a:off x="6239441" y="4456956"/>
            <a:ext cx="986532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298680B1-841E-435F-A985-8AE74BC603E7}"/>
              </a:ext>
            </a:extLst>
          </p:cNvPr>
          <p:cNvSpPr/>
          <p:nvPr/>
        </p:nvSpPr>
        <p:spPr>
          <a:xfrm>
            <a:off x="8216348" y="4125746"/>
            <a:ext cx="282751" cy="287228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17C14949-D7A9-4082-A41E-DCB6F3492202}"/>
              </a:ext>
            </a:extLst>
          </p:cNvPr>
          <p:cNvSpPr/>
          <p:nvPr/>
        </p:nvSpPr>
        <p:spPr>
          <a:xfrm rot="11509419">
            <a:off x="7368209" y="4028661"/>
            <a:ext cx="492248" cy="287228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026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58DA5-1CAC-4990-9C47-792FF5230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65153"/>
            <a:ext cx="8911687" cy="727612"/>
          </a:xfrm>
        </p:spPr>
        <p:txBody>
          <a:bodyPr/>
          <a:lstStyle/>
          <a:p>
            <a:pPr algn="ctr"/>
            <a:r>
              <a:rPr lang="es-ES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772746-BCEE-4620-8906-706888779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235" y="1683027"/>
            <a:ext cx="10298664" cy="3207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ECG:</a:t>
            </a:r>
            <a:r>
              <a:rPr lang="es-ES" sz="2000" b="1" dirty="0">
                <a:solidFill>
                  <a:schemeClr val="tx1"/>
                </a:solidFill>
              </a:rPr>
              <a:t>			</a:t>
            </a:r>
            <a:r>
              <a:rPr lang="es-ES" sz="2000" b="1" u="sng" dirty="0">
                <a:solidFill>
                  <a:schemeClr val="accent1"/>
                </a:solidFill>
              </a:rPr>
              <a:t>TS</a:t>
            </a:r>
            <a:r>
              <a:rPr lang="es-ES" sz="2000" dirty="0">
                <a:solidFill>
                  <a:schemeClr val="tx1"/>
                </a:solidFill>
              </a:rPr>
              <a:t> a 110 lpm. Eje 0º. PR &lt; 0,2 s. </a:t>
            </a:r>
            <a:r>
              <a:rPr lang="es-ES" sz="2000" b="1" dirty="0">
                <a:solidFill>
                  <a:schemeClr val="accent1"/>
                </a:solidFill>
              </a:rPr>
              <a:t>BIRDHH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chemeClr val="tx1"/>
                </a:solidFill>
              </a:rPr>
              <a:t>				</a:t>
            </a:r>
            <a:endParaRPr lang="es-ES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ASU</a:t>
            </a:r>
            <a:r>
              <a:rPr lang="es-ES" sz="2000" dirty="0">
                <a:solidFill>
                  <a:schemeClr val="accent1"/>
                </a:solidFill>
              </a:rPr>
              <a:t>:</a:t>
            </a:r>
            <a:r>
              <a:rPr lang="es-ES" sz="2000" dirty="0">
                <a:solidFill>
                  <a:schemeClr val="tx1"/>
                </a:solidFill>
              </a:rPr>
              <a:t>			</a:t>
            </a:r>
            <a:r>
              <a:rPr lang="es-ES" sz="2000" b="1" dirty="0">
                <a:solidFill>
                  <a:schemeClr val="accent1"/>
                </a:solidFill>
              </a:rPr>
              <a:t>Leucocitos 14700 / ml</a:t>
            </a:r>
            <a:r>
              <a:rPr lang="es-ES" sz="2000" dirty="0">
                <a:solidFill>
                  <a:schemeClr val="tx1"/>
                </a:solidFill>
              </a:rPr>
              <a:t>. Neutrófilos 62%. </a:t>
            </a:r>
            <a:r>
              <a:rPr lang="es-ES" sz="2000" b="1" dirty="0">
                <a:solidFill>
                  <a:schemeClr val="accent1"/>
                </a:solidFill>
              </a:rPr>
              <a:t>PCR 3,2 mg/dl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tx1"/>
                </a:solidFill>
              </a:rPr>
              <a:t>				</a:t>
            </a:r>
            <a:r>
              <a:rPr lang="es-ES" sz="2000" dirty="0">
                <a:solidFill>
                  <a:schemeClr val="tx1"/>
                </a:solidFill>
              </a:rPr>
              <a:t>Dímero-D 291 ng/ml. Troponina I 0,017 ng/ml.</a:t>
            </a:r>
          </a:p>
          <a:p>
            <a:pPr marL="0" indent="0" algn="just">
              <a:buNone/>
            </a:pPr>
            <a:endParaRPr lang="es-ES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000" b="1" dirty="0">
                <a:solidFill>
                  <a:schemeClr val="accent1"/>
                </a:solidFill>
              </a:rPr>
              <a:t>Ga:</a:t>
            </a:r>
            <a:r>
              <a:rPr lang="es-ES" sz="2000" dirty="0">
                <a:solidFill>
                  <a:schemeClr val="tx1"/>
                </a:solidFill>
              </a:rPr>
              <a:t>				Po2 92 mm Hg. </a:t>
            </a:r>
            <a:r>
              <a:rPr lang="es-ES" sz="2000" b="1" u="sng" dirty="0">
                <a:solidFill>
                  <a:schemeClr val="accent1"/>
                </a:solidFill>
              </a:rPr>
              <a:t>Pco2 33 mm Hg</a:t>
            </a:r>
            <a:r>
              <a:rPr lang="es-ES" sz="2000" dirty="0">
                <a:solidFill>
                  <a:schemeClr val="tx1"/>
                </a:solidFill>
              </a:rPr>
              <a:t>. HCO3 19 mEq.</a:t>
            </a:r>
            <a:endParaRPr lang="es-ES" sz="20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s-ES" sz="2000" b="1" dirty="0">
              <a:solidFill>
                <a:schemeClr val="accent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F0BD949-467A-4DB0-93B0-6C35A148ADCB}"/>
              </a:ext>
            </a:extLst>
          </p:cNvPr>
          <p:cNvSpPr txBox="1"/>
          <p:nvPr/>
        </p:nvSpPr>
        <p:spPr>
          <a:xfrm>
            <a:off x="1908312" y="5315629"/>
            <a:ext cx="83753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NEUMONÍA ASOCIADA A COMUNIDAD (BIBASAL)</a:t>
            </a:r>
          </a:p>
        </p:txBody>
      </p:sp>
    </p:spTree>
    <p:extLst>
      <p:ext uri="{BB962C8B-B14F-4D97-AF65-F5344CB8AC3E}">
        <p14:creationId xmlns:p14="http://schemas.microsoft.com/office/powerpoint/2010/main" val="30663483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228</Words>
  <Application>Microsoft Office PowerPoint</Application>
  <PresentationFormat>Panorámica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CASO CLÍNICO </vt:lpstr>
      <vt:lpstr>Motivo de consulta</vt:lpstr>
      <vt:lpstr>Exploración</vt:lpstr>
      <vt:lpstr>Presentación de PowerPoint</vt:lpstr>
      <vt:lpstr>Radiografía de tórax</vt:lpstr>
      <vt:lpstr>Diagnóstico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CLÍNICO(uei)</dc:title>
  <dc:creator>Mario</dc:creator>
  <cp:lastModifiedBy>Mario</cp:lastModifiedBy>
  <cp:revision>25</cp:revision>
  <dcterms:created xsi:type="dcterms:W3CDTF">2019-05-06T15:52:35Z</dcterms:created>
  <dcterms:modified xsi:type="dcterms:W3CDTF">2019-05-17T07:59:21Z</dcterms:modified>
</cp:coreProperties>
</file>