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454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12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65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57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01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34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4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40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21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50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1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D0F430F-0E02-C84D-AD2E-03158CA2794D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28E30A5-B412-3248-992B-9653995230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53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662D-8C6B-8640-9187-18F1DF45A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2332315"/>
            <a:ext cx="9699171" cy="1645920"/>
          </a:xfrm>
        </p:spPr>
        <p:txBody>
          <a:bodyPr>
            <a:normAutofit/>
          </a:bodyPr>
          <a:lstStyle/>
          <a:p>
            <a:r>
              <a:rPr lang="es-ES" dirty="0"/>
              <a:t>Caso clínico medicina </a:t>
            </a:r>
            <a:r>
              <a:rPr lang="es-ES"/>
              <a:t>interna  </a:t>
            </a:r>
            <a:r>
              <a:rPr lang="es-ES" dirty="0"/>
              <a:t>talleres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D4F69-117E-2647-BBE3-39911DF6D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4970" y="4352544"/>
            <a:ext cx="6731835" cy="1754342"/>
          </a:xfrm>
        </p:spPr>
        <p:txBody>
          <a:bodyPr/>
          <a:lstStyle/>
          <a:p>
            <a:r>
              <a:rPr lang="es-ES" sz="2400" dirty="0"/>
              <a:t>Isabel Ferrándiz Maraver </a:t>
            </a:r>
          </a:p>
          <a:p>
            <a:r>
              <a:rPr lang="es-ES" sz="2400" dirty="0"/>
              <a:t>Hospital Universitario de San Juan</a:t>
            </a:r>
          </a:p>
          <a:p>
            <a:r>
              <a:rPr lang="es-ES" sz="2400" dirty="0"/>
              <a:t>Aprobado por el Dr. Seguí. 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401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1AFD-D4D5-A847-9807-48AF05B9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9" y="376864"/>
            <a:ext cx="11136521" cy="983850"/>
          </a:xfrm>
        </p:spPr>
        <p:txBody>
          <a:bodyPr/>
          <a:lstStyle/>
          <a:p>
            <a:r>
              <a:rPr lang="es-ES" dirty="0"/>
              <a:t>Presentación del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039E4-0942-344F-A0E0-9AD11B5CC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9" y="1671179"/>
            <a:ext cx="11136521" cy="5088850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MOTIVO DE CONSULTA: dolor abdominal.</a:t>
            </a:r>
          </a:p>
          <a:p>
            <a:pPr algn="just"/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Antecedentes: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no RAM. FRCV: HTA. No DM, no DLP. Exfumadora desde hace 30 años. Toma una copa de vino al día. Psoriasis. No antecedentes quirúrgicos. </a:t>
            </a:r>
          </a:p>
          <a:p>
            <a:pPr algn="just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Tratamiento actual: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Micardis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80 mg cada 24h. Omeprazol 20 mg cada 24h. </a:t>
            </a:r>
          </a:p>
          <a:p>
            <a:pPr algn="just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Enfermedad actual: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Mujer de 79 años que refiere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dolor abdominal tipo cólico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 dos meses de evolución, acompañado en ocasiones de deposiciones blandas sin productos patológicos. No fiebre ni toma de antibióticos previa. No náuseas ni vómitos. Presenta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anorexia y pérdida de 5 kg en las últimas dos semanas,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en las que se han incrementado los síntomas.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Astenia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No refiere otra clínica. No refiere transgresión dietética ni causa desencadenante. La paciente acude a Urgencias por empeoramiento de dolor que se ha acentuado desde la pasada madrugada y ausencia de deposiciones desde hace 48 horas. No náuseas ni vómitos.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02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37B1-26A0-7A4B-841D-F56E71925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9" y="2732315"/>
            <a:ext cx="11136521" cy="4767942"/>
          </a:xfrm>
        </p:spPr>
        <p:txBody>
          <a:bodyPr/>
          <a:lstStyle/>
          <a:p>
            <a:pPr algn="just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Exploración física: 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TA: 188/101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; afebril. Consciente y orientada en las tres esferas. BEG,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eupneica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Normocoloreada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normoperfundida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normohidratada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AC: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Rítmico. Soplo sistólico II/VI aórtico.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AP: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MVC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ABD: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blando y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depresible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Doloroso a la palpación en hipogastrio. Puño-percusión renal derecha positiva. 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: no edemas.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7F4043-C618-9447-AFC4-0EB17F86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9" y="376864"/>
            <a:ext cx="11136521" cy="983850"/>
          </a:xfrm>
        </p:spPr>
        <p:txBody>
          <a:bodyPr/>
          <a:lstStyle/>
          <a:p>
            <a:r>
              <a:rPr lang="es-ES" dirty="0"/>
              <a:t>Presentación del caso</a:t>
            </a:r>
          </a:p>
        </p:txBody>
      </p:sp>
    </p:spTree>
    <p:extLst>
      <p:ext uri="{BB962C8B-B14F-4D97-AF65-F5344CB8AC3E}">
        <p14:creationId xmlns:p14="http://schemas.microsoft.com/office/powerpoint/2010/main" val="410187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1461-B197-A74E-8C44-FB401C1F2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99" y="280725"/>
            <a:ext cx="10806813" cy="505088"/>
          </a:xfrm>
        </p:spPr>
        <p:txBody>
          <a:bodyPr>
            <a:normAutofit fontScale="90000"/>
          </a:bodyPr>
          <a:lstStyle/>
          <a:p>
            <a:r>
              <a:rPr lang="es-ES" dirty="0"/>
              <a:t>Pruebas complementarias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2002D-A303-0A46-95FD-71E31DCF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765" y="996598"/>
            <a:ext cx="6554470" cy="55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4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5A9B6B3-BA93-1343-B76C-084CCEA6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76" y="137850"/>
            <a:ext cx="10806813" cy="647963"/>
          </a:xfrm>
        </p:spPr>
        <p:txBody>
          <a:bodyPr>
            <a:normAutofit fontScale="90000"/>
          </a:bodyPr>
          <a:lstStyle/>
          <a:p>
            <a:r>
              <a:rPr lang="es-ES" dirty="0"/>
              <a:t>Pruebas complementarias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6354D3F-C3B8-D14C-92ED-93D4797A9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585" y="1071563"/>
            <a:ext cx="6706830" cy="55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2406-656B-B84C-BEFB-1326C427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28" y="420406"/>
            <a:ext cx="10635343" cy="1188720"/>
          </a:xfrm>
        </p:spPr>
        <p:txBody>
          <a:bodyPr/>
          <a:lstStyle/>
          <a:p>
            <a:r>
              <a:rPr lang="es-ES" dirty="0"/>
              <a:t>Pruebas complementarias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147D1-83C7-C94F-9CEF-3A68E640C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2" y="1894115"/>
            <a:ext cx="10793187" cy="59218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3000" u="sng" dirty="0">
                <a:latin typeface="Calibri" panose="020F0502020204030204" pitchFamily="34" charset="0"/>
                <a:cs typeface="Calibri" panose="020F0502020204030204" pitchFamily="34" charset="0"/>
              </a:rPr>
              <a:t>TC </a:t>
            </a:r>
            <a:r>
              <a:rPr lang="es-ES" sz="3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abdomino</a:t>
            </a:r>
            <a:r>
              <a:rPr lang="es-ES" sz="3000" u="sng" dirty="0">
                <a:latin typeface="Calibri" panose="020F0502020204030204" pitchFamily="34" charset="0"/>
                <a:cs typeface="Calibri" panose="020F0502020204030204" pitchFamily="34" charset="0"/>
              </a:rPr>
              <a:t>-pélvico con contraste</a:t>
            </a:r>
          </a:p>
          <a:p>
            <a:pPr algn="just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Estómago con paredes engrosadas sobretodo a nivel del antro gástrico. En la </a:t>
            </a:r>
            <a:r>
              <a:rPr lang="es-E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pared medial del antro gástrico</a:t>
            </a: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 se objetiva una </a:t>
            </a:r>
            <a:r>
              <a:rPr lang="es-ES" sz="3000" b="1" dirty="0">
                <a:latin typeface="Calibri" panose="020F0502020204030204" pitchFamily="34" charset="0"/>
                <a:cs typeface="Calibri" panose="020F0502020204030204" pitchFamily="34" charset="0"/>
              </a:rPr>
              <a:t>imagen densa de 1.5 cm de tamaño</a:t>
            </a: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 que plantea diagnóstico de lesión vascular o tumoral.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Se aprecian </a:t>
            </a:r>
            <a:r>
              <a:rPr lang="es-ES" sz="3000" b="1" dirty="0">
                <a:latin typeface="Calibri" panose="020F0502020204030204" pitchFamily="34" charset="0"/>
                <a:cs typeface="Calibri" panose="020F0502020204030204" pitchFamily="34" charset="0"/>
              </a:rPr>
              <a:t>varias lesiones hepáticas</a:t>
            </a: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, las más significativas en segmentos II y IV sugestivas de metástasis como primera posibilidad diagnóstica Vs. Tumor primario. 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sz="3000" dirty="0">
                <a:latin typeface="Calibri" panose="020F0502020204030204" pitchFamily="34" charset="0"/>
                <a:cs typeface="Calibri" panose="020F0502020204030204" pitchFamily="34" charset="0"/>
              </a:rPr>
              <a:t>Páncreas con </a:t>
            </a:r>
            <a:r>
              <a:rPr lang="es-ES" sz="3000" b="1" dirty="0">
                <a:latin typeface="Calibri" panose="020F0502020204030204" pitchFamily="34" charset="0"/>
                <a:cs typeface="Calibri" panose="020F0502020204030204" pitchFamily="34" charset="0"/>
              </a:rPr>
              <a:t>lesión a nivel del cuerpo pancreático  de 2.4 cm. </a:t>
            </a:r>
          </a:p>
          <a:p>
            <a:pPr marL="228600" lvl="1" indent="0" algn="just">
              <a:buNone/>
            </a:pPr>
            <a:r>
              <a:rPr lang="es-ES" sz="3000" b="1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																																				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506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CE5C-305D-F745-8D8E-84D31B18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3" y="964692"/>
            <a:ext cx="10395857" cy="1188720"/>
          </a:xfrm>
        </p:spPr>
        <p:txBody>
          <a:bodyPr/>
          <a:lstStyle/>
          <a:p>
            <a:r>
              <a:rPr lang="es-ES" dirty="0"/>
              <a:t>Sospecha diagnóstica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B0B88-9524-8247-9430-56A64A37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2638044"/>
            <a:ext cx="10395857" cy="3101983"/>
          </a:xfrm>
        </p:spPr>
        <p:txBody>
          <a:bodyPr>
            <a:normAutofit/>
          </a:bodyPr>
          <a:lstStyle/>
          <a:p>
            <a:pPr algn="just"/>
            <a:r>
              <a:rPr lang="es-ES" sz="3200" dirty="0"/>
              <a:t>NEOPLASIA PRIMARIA DE PÁNCREAS CON METÁSTASIS. 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sz="2800" dirty="0"/>
              <a:t>Estadio IV.  </a:t>
            </a:r>
          </a:p>
        </p:txBody>
      </p:sp>
    </p:spTree>
    <p:extLst>
      <p:ext uri="{BB962C8B-B14F-4D97-AF65-F5344CB8AC3E}">
        <p14:creationId xmlns:p14="http://schemas.microsoft.com/office/powerpoint/2010/main" val="3090973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{13DD1BB5-3AAD-174E-A9E1-9DD50D5FEDC7}tf10001120</Template>
  <TotalTime>192</TotalTime>
  <Words>356</Words>
  <Application>Microsoft Macintosh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Wingdings</vt:lpstr>
      <vt:lpstr>Parcel</vt:lpstr>
      <vt:lpstr>Caso clínico medicina interna  talleres III</vt:lpstr>
      <vt:lpstr>Presentación del caso</vt:lpstr>
      <vt:lpstr>Presentación del caso</vt:lpstr>
      <vt:lpstr>Pruebas complementarias </vt:lpstr>
      <vt:lpstr>Pruebas complementarias </vt:lpstr>
      <vt:lpstr>Pruebas complementarias </vt:lpstr>
      <vt:lpstr>Sospecha diagnóstica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 medicina interna- seminario talleres III</dc:title>
  <dc:creator>Isabel Ferrándiz Maraver</dc:creator>
  <cp:lastModifiedBy>Isabel Ferrándiz Maraver</cp:lastModifiedBy>
  <cp:revision>15</cp:revision>
  <dcterms:created xsi:type="dcterms:W3CDTF">2019-05-08T12:04:53Z</dcterms:created>
  <dcterms:modified xsi:type="dcterms:W3CDTF">2019-05-16T09:36:06Z</dcterms:modified>
</cp:coreProperties>
</file>