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1"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D77AFCC0-8CDA-4CB8-B2C4-3F1019DA433B}" type="datetimeFigureOut">
              <a:rPr lang="es-ES" smtClean="0"/>
              <a:pPr/>
              <a:t>15/05/2019</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CEF39AB-8591-49D2-9319-C02C3CED5491}"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D77AFCC0-8CDA-4CB8-B2C4-3F1019DA433B}" type="datetimeFigureOut">
              <a:rPr lang="es-ES" smtClean="0"/>
              <a:pPr/>
              <a:t>15/05/2019</a:t>
            </a:fld>
            <a:endParaRPr lang="es-ES"/>
          </a:p>
        </p:txBody>
      </p:sp>
      <p:sp>
        <p:nvSpPr>
          <p:cNvPr id="27" name="26 Marcador de número de diapositiva"/>
          <p:cNvSpPr>
            <a:spLocks noGrp="1"/>
          </p:cNvSpPr>
          <p:nvPr>
            <p:ph type="sldNum" sz="quarter" idx="11"/>
          </p:nvPr>
        </p:nvSpPr>
        <p:spPr/>
        <p:txBody>
          <a:bodyPr rtlCol="0"/>
          <a:lstStyle/>
          <a:p>
            <a:fld id="{CCEF39AB-8591-49D2-9319-C02C3CED5491}" type="slidenum">
              <a:rPr lang="es-ES" smtClean="0"/>
              <a:pPr/>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D77AFCC0-8CDA-4CB8-B2C4-3F1019DA433B}" type="datetimeFigureOut">
              <a:rPr lang="es-ES" smtClean="0"/>
              <a:pPr/>
              <a:t>15/05/2019</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CCEF39AB-8591-49D2-9319-C02C3CED549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77AFCC0-8CDA-4CB8-B2C4-3F1019DA433B}" type="datetimeFigureOut">
              <a:rPr lang="es-ES" smtClean="0"/>
              <a:pPr/>
              <a:t>15/05/2019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CEF39AB-8591-49D2-9319-C02C3CED549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77AFCC0-8CDA-4CB8-B2C4-3F1019DA433B}" type="datetimeFigureOut">
              <a:rPr lang="es-ES" smtClean="0"/>
              <a:pPr/>
              <a:t>15/05/2019</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CEF39AB-8591-49D2-9319-C02C3CED549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57200" y="3899938"/>
            <a:ext cx="6635080" cy="1752600"/>
          </a:xfrm>
        </p:spPr>
        <p:txBody>
          <a:bodyPr>
            <a:normAutofit fontScale="92500" lnSpcReduction="10000"/>
          </a:bodyPr>
          <a:lstStyle/>
          <a:p>
            <a:r>
              <a:rPr lang="es-ES" dirty="0" smtClean="0"/>
              <a:t>Caso Clínico Cardiología</a:t>
            </a:r>
          </a:p>
          <a:p>
            <a:r>
              <a:rPr lang="es-ES" dirty="0" smtClean="0"/>
              <a:t>Elena </a:t>
            </a:r>
            <a:r>
              <a:rPr lang="es-ES" dirty="0" err="1" smtClean="0"/>
              <a:t>Sellés</a:t>
            </a:r>
            <a:r>
              <a:rPr lang="es-ES" dirty="0" smtClean="0"/>
              <a:t> Pérez</a:t>
            </a:r>
          </a:p>
          <a:p>
            <a:r>
              <a:rPr lang="es-ES" dirty="0" smtClean="0"/>
              <a:t>Hospital General Universitario de </a:t>
            </a:r>
            <a:r>
              <a:rPr lang="es-ES" dirty="0" smtClean="0"/>
              <a:t>Elche</a:t>
            </a:r>
          </a:p>
          <a:p>
            <a:endParaRPr lang="es-ES" dirty="0" smtClean="0"/>
          </a:p>
          <a:p>
            <a:r>
              <a:rPr lang="es-ES" i="1" dirty="0" smtClean="0"/>
              <a:t>Aprobado por el Dr. García </a:t>
            </a:r>
            <a:r>
              <a:rPr lang="es-ES" i="1" dirty="0" err="1" smtClean="0"/>
              <a:t>Honrubia</a:t>
            </a:r>
            <a:endParaRPr lang="es-ES" i="1" dirty="0" smtClean="0"/>
          </a:p>
          <a:p>
            <a:endParaRPr lang="es-ES" dirty="0"/>
          </a:p>
        </p:txBody>
      </p:sp>
      <p:pic>
        <p:nvPicPr>
          <p:cNvPr id="23554" name="Picture 2" descr="Imagen relacionada"/>
          <p:cNvPicPr>
            <a:picLocks noChangeAspect="1" noChangeArrowheads="1"/>
          </p:cNvPicPr>
          <p:nvPr/>
        </p:nvPicPr>
        <p:blipFill>
          <a:blip r:embed="rId2" cstate="print"/>
          <a:srcRect/>
          <a:stretch>
            <a:fillRect/>
          </a:stretch>
        </p:blipFill>
        <p:spPr bwMode="auto">
          <a:xfrm>
            <a:off x="7782544" y="5589240"/>
            <a:ext cx="749896" cy="698720"/>
          </a:xfrm>
          <a:prstGeom prst="rect">
            <a:avLst/>
          </a:prstGeom>
          <a:noFill/>
        </p:spPr>
      </p:pic>
      <p:pic>
        <p:nvPicPr>
          <p:cNvPr id="4098" name="Picture 2" descr="Resultado de imagen de medicina"/>
          <p:cNvPicPr>
            <a:picLocks noChangeAspect="1" noChangeArrowheads="1"/>
          </p:cNvPicPr>
          <p:nvPr/>
        </p:nvPicPr>
        <p:blipFill>
          <a:blip r:embed="rId3" cstate="print"/>
          <a:srcRect t="24401" b="3332"/>
          <a:stretch>
            <a:fillRect/>
          </a:stretch>
        </p:blipFill>
        <p:spPr bwMode="auto">
          <a:xfrm>
            <a:off x="0" y="0"/>
            <a:ext cx="9144000" cy="3717032"/>
          </a:xfrm>
          <a:prstGeom prst="rect">
            <a:avLst/>
          </a:prstGeom>
          <a:noFill/>
        </p:spPr>
      </p:pic>
      <p:sp>
        <p:nvSpPr>
          <p:cNvPr id="2" name="1 Título"/>
          <p:cNvSpPr>
            <a:spLocks noGrp="1"/>
          </p:cNvSpPr>
          <p:nvPr>
            <p:ph type="ctrTitle"/>
          </p:nvPr>
        </p:nvSpPr>
        <p:spPr>
          <a:xfrm>
            <a:off x="395536" y="2276872"/>
            <a:ext cx="8458200" cy="1470025"/>
          </a:xfrm>
        </p:spPr>
        <p:txBody>
          <a:bodyPr/>
          <a:lstStyle/>
          <a:p>
            <a:r>
              <a:rPr lang="es-ES"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Talleres Integrados III</a:t>
            </a:r>
            <a:endParaRPr lang="es-ES" b="1"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6093296"/>
          </a:xfrm>
        </p:spPr>
        <p:txBody>
          <a:bodyPr>
            <a:normAutofit fontScale="92500" lnSpcReduction="20000"/>
          </a:bodyPr>
          <a:lstStyle/>
          <a:p>
            <a:pPr algn="just">
              <a:buClr>
                <a:schemeClr val="accent2">
                  <a:lumMod val="75000"/>
                </a:schemeClr>
              </a:buClr>
            </a:pPr>
            <a:r>
              <a:rPr lang="es-ES" b="1" dirty="0" smtClean="0"/>
              <a:t>Motivo de consulta</a:t>
            </a:r>
            <a:r>
              <a:rPr lang="es-ES" dirty="0" smtClean="0"/>
              <a:t>: </a:t>
            </a:r>
          </a:p>
          <a:p>
            <a:pPr lvl="1" algn="just">
              <a:buClr>
                <a:schemeClr val="accent2">
                  <a:lumMod val="75000"/>
                </a:schemeClr>
              </a:buClr>
            </a:pPr>
            <a:r>
              <a:rPr lang="es-ES" dirty="0" smtClean="0">
                <a:solidFill>
                  <a:schemeClr val="tx1"/>
                </a:solidFill>
              </a:rPr>
              <a:t>Mujer de 54 años que acude a Urgencias </a:t>
            </a:r>
            <a:r>
              <a:rPr lang="es-ES" dirty="0" smtClean="0">
                <a:solidFill>
                  <a:schemeClr val="tx1"/>
                </a:solidFill>
              </a:rPr>
              <a:t>por </a:t>
            </a:r>
            <a:r>
              <a:rPr lang="es-ES" b="1" dirty="0" err="1" smtClean="0">
                <a:solidFill>
                  <a:schemeClr val="tx1"/>
                </a:solidFill>
              </a:rPr>
              <a:t>epigastralgia</a:t>
            </a:r>
            <a:r>
              <a:rPr lang="es-ES" dirty="0" smtClean="0">
                <a:solidFill>
                  <a:schemeClr val="tx1"/>
                </a:solidFill>
              </a:rPr>
              <a:t>, de inicio progresivo al realizar pequeños esfuerzos, mejorando con el reposo. Se acompaña de disnea y sensación de mareo. No refiere otra sintomatología. </a:t>
            </a:r>
            <a:endParaRPr lang="es-ES" dirty="0" smtClean="0">
              <a:solidFill>
                <a:schemeClr val="tx1"/>
              </a:solidFill>
            </a:endParaRPr>
          </a:p>
          <a:p>
            <a:pPr algn="just">
              <a:buClr>
                <a:schemeClr val="accent2">
                  <a:lumMod val="75000"/>
                </a:schemeClr>
              </a:buClr>
            </a:pPr>
            <a:r>
              <a:rPr lang="es-ES" b="1" dirty="0" smtClean="0"/>
              <a:t>Antecedentes</a:t>
            </a:r>
            <a:r>
              <a:rPr lang="es-ES" dirty="0" smtClean="0"/>
              <a:t>: </a:t>
            </a:r>
          </a:p>
          <a:p>
            <a:pPr lvl="1" algn="just">
              <a:buClr>
                <a:schemeClr val="accent2">
                  <a:lumMod val="75000"/>
                </a:schemeClr>
              </a:buClr>
            </a:pPr>
            <a:r>
              <a:rPr lang="es-ES" dirty="0" smtClean="0">
                <a:solidFill>
                  <a:schemeClr val="tx1"/>
                </a:solidFill>
              </a:rPr>
              <a:t>No </a:t>
            </a:r>
            <a:r>
              <a:rPr lang="es-ES" dirty="0" smtClean="0">
                <a:solidFill>
                  <a:schemeClr val="tx1"/>
                </a:solidFill>
              </a:rPr>
              <a:t>factores de riesgo </a:t>
            </a:r>
            <a:r>
              <a:rPr lang="es-ES" dirty="0" smtClean="0">
                <a:solidFill>
                  <a:schemeClr val="tx1"/>
                </a:solidFill>
              </a:rPr>
              <a:t>cardiovascular.</a:t>
            </a:r>
            <a:endParaRPr lang="es-ES" dirty="0" smtClean="0">
              <a:solidFill>
                <a:schemeClr val="tx1"/>
              </a:solidFill>
            </a:endParaRPr>
          </a:p>
          <a:p>
            <a:pPr lvl="1" algn="just">
              <a:buClr>
                <a:schemeClr val="accent2">
                  <a:lumMod val="75000"/>
                </a:schemeClr>
              </a:buClr>
            </a:pPr>
            <a:r>
              <a:rPr lang="es-ES" dirty="0" smtClean="0">
                <a:solidFill>
                  <a:schemeClr val="tx1"/>
                </a:solidFill>
              </a:rPr>
              <a:t>Fiebre reumática a los 9 años.</a:t>
            </a:r>
          </a:p>
          <a:p>
            <a:pPr lvl="1" algn="just">
              <a:buClr>
                <a:schemeClr val="accent2">
                  <a:lumMod val="75000"/>
                </a:schemeClr>
              </a:buClr>
            </a:pPr>
            <a:r>
              <a:rPr lang="es-ES" dirty="0" smtClean="0">
                <a:solidFill>
                  <a:schemeClr val="tx1"/>
                </a:solidFill>
              </a:rPr>
              <a:t>Estenosis mitral moderada. Estenosis aórtica leve.</a:t>
            </a:r>
          </a:p>
          <a:p>
            <a:pPr lvl="1" algn="just">
              <a:buClr>
                <a:schemeClr val="accent2">
                  <a:lumMod val="75000"/>
                </a:schemeClr>
              </a:buClr>
            </a:pPr>
            <a:r>
              <a:rPr lang="es-ES" dirty="0" smtClean="0">
                <a:solidFill>
                  <a:schemeClr val="tx1"/>
                </a:solidFill>
              </a:rPr>
              <a:t>IAM (2007)</a:t>
            </a:r>
            <a:endParaRPr lang="es-ES" dirty="0" smtClean="0">
              <a:solidFill>
                <a:schemeClr val="tx1"/>
              </a:solidFill>
            </a:endParaRPr>
          </a:p>
          <a:p>
            <a:pPr lvl="1" algn="just">
              <a:buClr>
                <a:schemeClr val="accent2">
                  <a:lumMod val="75000"/>
                </a:schemeClr>
              </a:buClr>
            </a:pPr>
            <a:r>
              <a:rPr lang="es-ES" dirty="0" smtClean="0">
                <a:solidFill>
                  <a:schemeClr val="tx1"/>
                </a:solidFill>
              </a:rPr>
              <a:t>No medicación habitual</a:t>
            </a:r>
            <a:endParaRPr lang="es-ES" dirty="0" smtClean="0">
              <a:solidFill>
                <a:schemeClr val="tx1"/>
              </a:solidFill>
            </a:endParaRPr>
          </a:p>
          <a:p>
            <a:pPr algn="just">
              <a:buClr>
                <a:schemeClr val="accent2">
                  <a:lumMod val="75000"/>
                </a:schemeClr>
              </a:buClr>
            </a:pPr>
            <a:r>
              <a:rPr lang="es-ES" b="1" dirty="0" smtClean="0"/>
              <a:t>Exploración</a:t>
            </a:r>
            <a:r>
              <a:rPr lang="es-ES" dirty="0" smtClean="0"/>
              <a:t>:</a:t>
            </a:r>
            <a:endParaRPr lang="es-ES" dirty="0" smtClean="0"/>
          </a:p>
          <a:p>
            <a:pPr lvl="1" algn="just">
              <a:buClr>
                <a:schemeClr val="accent2">
                  <a:lumMod val="75000"/>
                </a:schemeClr>
              </a:buClr>
            </a:pPr>
            <a:r>
              <a:rPr lang="es-ES" dirty="0" smtClean="0">
                <a:solidFill>
                  <a:schemeClr val="tx1"/>
                </a:solidFill>
              </a:rPr>
              <a:t>Constantes normales, analítica sanguínea y eco abdominal normales.</a:t>
            </a:r>
            <a:endParaRPr lang="es-ES" dirty="0" smtClean="0">
              <a:solidFill>
                <a:schemeClr val="tx1"/>
              </a:solidFill>
            </a:endParaRPr>
          </a:p>
          <a:p>
            <a:pPr lvl="1" algn="just">
              <a:buClr>
                <a:schemeClr val="accent2">
                  <a:lumMod val="75000"/>
                </a:schemeClr>
              </a:buClr>
            </a:pPr>
            <a:r>
              <a:rPr lang="es-ES" dirty="0" err="1" smtClean="0">
                <a:solidFill>
                  <a:schemeClr val="tx1"/>
                </a:solidFill>
              </a:rPr>
              <a:t>Rx</a:t>
            </a:r>
            <a:r>
              <a:rPr lang="es-ES" dirty="0" smtClean="0">
                <a:solidFill>
                  <a:schemeClr val="tx1"/>
                </a:solidFill>
              </a:rPr>
              <a:t> tórax: ICT normal. </a:t>
            </a:r>
            <a:r>
              <a:rPr lang="es-ES" dirty="0" smtClean="0">
                <a:solidFill>
                  <a:schemeClr val="tx1"/>
                </a:solidFill>
              </a:rPr>
              <a:t>No condensaciones ni infiltrados. Leve derrame pleural en ambas bases pulmonares.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WhatsApp Image 2019-04-11 at 20.43.57.jpeg"/>
          <p:cNvPicPr>
            <a:picLocks noGrp="1" noChangeAspect="1"/>
          </p:cNvPicPr>
          <p:nvPr>
            <p:ph idx="1"/>
          </p:nvPr>
        </p:nvPicPr>
        <p:blipFill>
          <a:blip r:embed="rId2" cstate="print"/>
          <a:stretch>
            <a:fillRect/>
          </a:stretch>
        </p:blipFill>
        <p:spPr>
          <a:xfrm>
            <a:off x="0" y="1"/>
            <a:ext cx="91440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1052736"/>
            <a:ext cx="7772400" cy="2290539"/>
          </a:xfrm>
        </p:spPr>
        <p:txBody>
          <a:bodyPr/>
          <a:lstStyle/>
          <a:p>
            <a:r>
              <a:rPr lang="es-ES" sz="3600" dirty="0" smtClean="0">
                <a:ln w="12700">
                  <a:noFill/>
                </a:ln>
                <a:solidFill>
                  <a:schemeClr val="tx1"/>
                </a:solidFill>
              </a:rPr>
              <a:t>Diagnóstico:</a:t>
            </a:r>
            <a:r>
              <a:rPr lang="es-ES" dirty="0" smtClean="0">
                <a:solidFill>
                  <a:schemeClr val="accent2">
                    <a:lumMod val="75000"/>
                  </a:schemeClr>
                </a:solidFill>
              </a:rPr>
              <a:t/>
            </a:r>
            <a:br>
              <a:rPr lang="es-ES" dirty="0" smtClean="0">
                <a:solidFill>
                  <a:schemeClr val="accent2">
                    <a:lumMod val="75000"/>
                  </a:schemeClr>
                </a:solidFill>
              </a:rPr>
            </a:br>
            <a:r>
              <a:rPr lang="es-ES" dirty="0" smtClean="0">
                <a:solidFill>
                  <a:schemeClr val="accent2">
                    <a:lumMod val="75000"/>
                  </a:schemeClr>
                </a:solidFill>
              </a:rPr>
              <a:t>Fibrilación </a:t>
            </a:r>
            <a:r>
              <a:rPr lang="es-ES" dirty="0" smtClean="0">
                <a:solidFill>
                  <a:schemeClr val="accent2">
                    <a:lumMod val="75000"/>
                  </a:schemeClr>
                </a:solidFill>
              </a:rPr>
              <a:t>auricular</a:t>
            </a:r>
            <a:br>
              <a:rPr lang="es-ES" dirty="0" smtClean="0">
                <a:solidFill>
                  <a:schemeClr val="accent2">
                    <a:lumMod val="75000"/>
                  </a:schemeClr>
                </a:solidFill>
              </a:rPr>
            </a:br>
            <a:r>
              <a:rPr lang="es-ES" dirty="0" smtClean="0">
                <a:solidFill>
                  <a:schemeClr val="accent2">
                    <a:lumMod val="75000"/>
                  </a:schemeClr>
                </a:solidFill>
              </a:rPr>
              <a:t>Insuficiencia cardíaca</a:t>
            </a:r>
            <a:endParaRPr lang="es-ES" dirty="0">
              <a:solidFill>
                <a:schemeClr val="accent2">
                  <a:lumMod val="75000"/>
                </a:schemeClr>
              </a:solidFill>
            </a:endParaRPr>
          </a:p>
        </p:txBody>
      </p:sp>
      <p:sp>
        <p:nvSpPr>
          <p:cNvPr id="3" name="2 Marcador de texto"/>
          <p:cNvSpPr>
            <a:spLocks noGrp="1"/>
          </p:cNvSpPr>
          <p:nvPr>
            <p:ph type="body" idx="1"/>
          </p:nvPr>
        </p:nvSpPr>
        <p:spPr>
          <a:xfrm>
            <a:off x="2339752" y="3356992"/>
            <a:ext cx="6154961" cy="3302272"/>
          </a:xfrm>
        </p:spPr>
        <p:txBody>
          <a:bodyPr>
            <a:normAutofit fontScale="92500" lnSpcReduction="10000"/>
          </a:bodyPr>
          <a:lstStyle/>
          <a:p>
            <a:r>
              <a:rPr lang="es-ES" b="1" dirty="0" smtClean="0"/>
              <a:t>ECG: </a:t>
            </a:r>
            <a:r>
              <a:rPr lang="es-ES" dirty="0" smtClean="0"/>
              <a:t>FA. Respuesta ventricular a 100 </a:t>
            </a:r>
            <a:r>
              <a:rPr lang="es-ES" dirty="0" err="1" smtClean="0"/>
              <a:t>lpm</a:t>
            </a:r>
            <a:r>
              <a:rPr lang="es-ES" dirty="0" smtClean="0"/>
              <a:t>. QRS estrecho. Sin alteraciones de la </a:t>
            </a:r>
            <a:r>
              <a:rPr lang="es-ES" dirty="0" err="1" smtClean="0"/>
              <a:t>repolarización</a:t>
            </a:r>
            <a:endParaRPr lang="es-ES" dirty="0" smtClean="0"/>
          </a:p>
          <a:p>
            <a:r>
              <a:rPr lang="es-ES" b="1" dirty="0" smtClean="0"/>
              <a:t>Tratamiento</a:t>
            </a:r>
            <a:r>
              <a:rPr lang="es-ES" b="1" dirty="0" smtClean="0"/>
              <a:t>:</a:t>
            </a:r>
            <a:r>
              <a:rPr lang="es-ES" dirty="0" smtClean="0"/>
              <a:t> </a:t>
            </a:r>
            <a:r>
              <a:rPr lang="es-ES" dirty="0" err="1" smtClean="0"/>
              <a:t>Sintrom</a:t>
            </a:r>
            <a:r>
              <a:rPr lang="es-ES" dirty="0" smtClean="0"/>
              <a:t> y </a:t>
            </a:r>
            <a:r>
              <a:rPr lang="es-ES" dirty="0" err="1" smtClean="0"/>
              <a:t>Bisoprolol</a:t>
            </a:r>
            <a:endParaRPr lang="es-ES" dirty="0" smtClean="0"/>
          </a:p>
          <a:p>
            <a:endParaRPr lang="es-ES" dirty="0" smtClean="0"/>
          </a:p>
          <a:p>
            <a:pPr algn="just"/>
            <a:r>
              <a:rPr lang="es-ES" b="1" dirty="0" smtClean="0"/>
              <a:t>Aunque se trat</a:t>
            </a:r>
            <a:r>
              <a:rPr lang="es-ES" b="1" dirty="0" smtClean="0"/>
              <a:t>a de una paciente </a:t>
            </a:r>
            <a:r>
              <a:rPr lang="es-ES" b="1" dirty="0" err="1" smtClean="0"/>
              <a:t>jóven</a:t>
            </a:r>
            <a:r>
              <a:rPr lang="es-ES" b="1" dirty="0" smtClean="0"/>
              <a:t>, la estenosis mitral (secuela de la fiebre reumática) condiciona un sobreesfuerzo por parte de la aurícula izquierda, lo que podría haber desencadenado la FA. Además, esta FA junto con la misma estenosis sería lo que propicia esta IC. </a:t>
            </a:r>
            <a:endParaRPr lang="es-E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31</TotalTime>
  <Words>201</Words>
  <Application>Microsoft Office PowerPoint</Application>
  <PresentationFormat>Presentación en pantalla (4:3)</PresentationFormat>
  <Paragraphs>22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Urbano</vt:lpstr>
      <vt:lpstr>Talleres Integrados III</vt:lpstr>
      <vt:lpstr>Diapositiva 2</vt:lpstr>
      <vt:lpstr>Diapositiva 3</vt:lpstr>
      <vt:lpstr>Diagnóstico: Fibrilación auricular Insuficiencia cardíaca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Talleres Integrados III</dc:title>
  <dc:creator>Elena Sellés Pérez</dc:creator>
  <cp:lastModifiedBy>Elena Sellés Pérez</cp:lastModifiedBy>
  <cp:revision>6</cp:revision>
  <dcterms:created xsi:type="dcterms:W3CDTF">2019-04-15T13:23:53Z</dcterms:created>
  <dcterms:modified xsi:type="dcterms:W3CDTF">2019-05-15T17:59:37Z</dcterms:modified>
</cp:coreProperties>
</file>