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8" autoAdjust="0"/>
    <p:restoredTop sz="90909" autoAdjust="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3FE04-579C-4A0D-A05A-80A306D1CE5F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42CB4-AE16-40A0-8D4C-E96076386C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2882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42CB4-AE16-40A0-8D4C-E96076386C4A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4150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42CB4-AE16-40A0-8D4C-E96076386C4A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2688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83EDF8-ACAB-436C-BBDC-9BF8C236C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F2F14E-7BBA-41E2-9E4F-F109F71FEC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6B4BF1-97DE-4741-A140-47442473A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B3CF31-FDF3-4E84-A6A2-4BC482C89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B41DFC-D866-4F4B-9540-98327B8F1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112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151C30-3B32-453F-AE67-9571D0B4F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721E995-D9BC-4CA8-A344-190BDCE77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329CAA-A828-47A3-B582-45D6BAF05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B5EF97-DC36-44BE-A9F3-1D8B5DF73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ACFD4C-D196-44C9-B7E7-148501E1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1481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EC5034E-8346-43C8-8A5A-A38D874A9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CAF2DA-035B-47D7-88AF-15189EBB8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163899-F1EF-4FFC-A3C2-33C1B502D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32D9E8-7EA5-4B2E-97D0-9279A849E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83C2D7-6067-4AD6-A06A-C55CE01DD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613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9C6093-FD7E-4D2E-8EC3-D3E0F8EB8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94E65B-FDEF-4952-A53D-50C8E8231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2BC1E2-36AE-4A65-8932-F0CF5B29A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CC1174-09A4-421F-81FA-243868BF7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A089DF-C0F8-4201-9144-660A828A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7904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77552D-1C85-4349-B4AE-51CF6FB6E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19DF5C2-131B-4B1C-9779-5ECA1D4AD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B42F16-549C-41D9-A185-96BA7B150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A7A482-9666-4B68-92D7-7419D6A65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EB86F7-A857-415A-B7F9-331696C13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7485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746B06-B268-46E6-8C54-25AB965FF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5B57A9-EF9E-4009-9950-524D67335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EEA283E-008A-47DC-BAD0-4D5CCFCDA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7DEDA0-25A3-4A66-A26E-2A49E0EA6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69FCA0-15DB-4AE4-BB77-00C8F6362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BBAE7C4-6006-4A7D-97BA-B62527BFE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9995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BCF600-7F02-4490-9B4F-771C4184E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BCA6F4-B5C2-4A9A-AB4E-0E155BAD8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0146BC-C5D5-4B13-8CD9-0B171CDE8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EF56BCF-FC97-40BD-9079-D7A11F4AB2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E38E21E-B56A-489C-8D50-28D46A7F7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86C7F05-D1D2-47D2-8A2B-4D26C00E4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F5A0EA-0BCA-465E-A4AF-7C521CDD0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07F7376-5A48-42CD-BE04-EF951A850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8347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FD33ED-BE89-4546-A712-30A9F5E7C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C44141F-5DA7-49C6-9A62-DF59246F7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C8CA523-C84B-4DE9-8DD9-779C1B84B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5E23418-117A-4FD8-8AC6-D0D339F70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6557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53D5004-69CA-45BD-9B3B-5AC64F84C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861EA57-825E-473C-837B-F2320CA5F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9C75723-9D5A-4283-AFE8-230635E69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4461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04AFC0-B1F7-48EA-8699-0C59469BA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5CB7EC-B5C8-484D-9388-1BAB9F890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276A83-1245-4BF3-8B58-C943CA9E3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AB50191-D999-4D07-BD67-E58FB5F23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DF19AA4-78EB-441D-A763-CE2355A4C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6C9E6E8-8DAC-459D-AECD-52B492462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012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D74045-5531-460B-B12F-1779DFEF0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63D5E73-3FB9-4164-BD48-84C192C5BB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8B181F9-7B81-46A4-B343-8F97F0F69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2E66B7-66F2-4643-A0A9-FE678ABDD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739645-70E6-4836-982F-18EBA8EE1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FA00BF-5130-4913-9AEA-04F75494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661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E7A509-7998-4E88-AA13-DA3C06F9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E7F1E4-B48E-44A3-A4B6-FD8A2E8BB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7D28FE-F17D-45EB-8ECC-412CAA732F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09BDD-39CE-4528-BA42-871BF29AF309}" type="datetimeFigureOut">
              <a:rPr lang="es-ES" smtClean="0"/>
              <a:t>05/05/2019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E8E7E5-A581-4C3E-8179-B2D61A3C63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97DFD6-F50E-4294-989B-DE95ACFDC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AFE8E-AE5C-40F2-875A-C58B8A414B6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57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119C33-13C4-410E-9BD1-DD852EAA5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939" y="1295400"/>
            <a:ext cx="9886122" cy="1045059"/>
          </a:xfrm>
        </p:spPr>
        <p:txBody>
          <a:bodyPr>
            <a:noAutofit/>
          </a:bodyPr>
          <a:lstStyle/>
          <a:p>
            <a:r>
              <a:rPr lang="es-ES" sz="7200" dirty="0"/>
              <a:t>TALLERES INTEGRADOS III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6FE56F-D082-436A-9CA8-F4ACC798AD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92573"/>
            <a:ext cx="9144000" cy="610704"/>
          </a:xfrm>
        </p:spPr>
        <p:txBody>
          <a:bodyPr>
            <a:normAutofit fontScale="92500" lnSpcReduction="20000"/>
          </a:bodyPr>
          <a:lstStyle/>
          <a:p>
            <a:r>
              <a:rPr lang="es-ES" sz="5200" dirty="0">
                <a:latin typeface="+mj-lt"/>
              </a:rPr>
              <a:t>Diagnóstico a primera vista</a:t>
            </a:r>
          </a:p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FE5CCB6-DAD2-47A2-945C-52799B86B736}"/>
              </a:ext>
            </a:extLst>
          </p:cNvPr>
          <p:cNvSpPr txBox="1"/>
          <p:nvPr/>
        </p:nvSpPr>
        <p:spPr>
          <a:xfrm>
            <a:off x="4055165" y="4876800"/>
            <a:ext cx="698389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800" dirty="0"/>
              <a:t>Marina González Martínez</a:t>
            </a:r>
          </a:p>
          <a:p>
            <a:pPr algn="r"/>
            <a:r>
              <a:rPr lang="es-ES" sz="2800" dirty="0"/>
              <a:t>Hospital Universitario de Elda</a:t>
            </a:r>
          </a:p>
          <a:p>
            <a:pPr algn="r"/>
            <a:r>
              <a:rPr lang="es-ES" sz="2800" dirty="0"/>
              <a:t>Caso aprobado por la Dra. Reyes Pascual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2051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E15FC1-49FB-4710-8EBB-F0F4979F4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701"/>
            <a:ext cx="10515600" cy="695049"/>
          </a:xfrm>
        </p:spPr>
        <p:txBody>
          <a:bodyPr/>
          <a:lstStyle/>
          <a:p>
            <a:pPr algn="ctr"/>
            <a:r>
              <a:rPr lang="es-ES" dirty="0"/>
              <a:t>PRESENTACIÓN DEL CASO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FB71BCD-4D1A-4BD9-8F51-0C80185852E7}"/>
              </a:ext>
            </a:extLst>
          </p:cNvPr>
          <p:cNvSpPr txBox="1">
            <a:spLocks/>
          </p:cNvSpPr>
          <p:nvPr/>
        </p:nvSpPr>
        <p:spPr>
          <a:xfrm>
            <a:off x="450574" y="1351725"/>
            <a:ext cx="11290852" cy="522135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2400" dirty="0"/>
              <a:t>Enfermedad Actual: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s-ES" sz="2400" dirty="0"/>
              <a:t>Varón de 39 años que acude a Urgencias por </a:t>
            </a:r>
            <a:r>
              <a:rPr lang="es-ES" sz="2400" u="sng" dirty="0"/>
              <a:t>fiebre y MEG</a:t>
            </a:r>
            <a:r>
              <a:rPr lang="es-ES" sz="2400" dirty="0"/>
              <a:t> traído por su madre. Refiere unas dos semanas de </a:t>
            </a:r>
            <a:r>
              <a:rPr lang="es-ES" sz="2400" u="sng" dirty="0"/>
              <a:t>disminución del apetito, diarrea</a:t>
            </a:r>
            <a:r>
              <a:rPr lang="es-ES" sz="2400" dirty="0"/>
              <a:t> asociada a la fiebre sin dolor abdominal.</a:t>
            </a:r>
          </a:p>
          <a:p>
            <a:pPr algn="just"/>
            <a:endParaRPr lang="es-ES" sz="2400" dirty="0"/>
          </a:p>
          <a:p>
            <a:pPr marL="0" indent="0" algn="just">
              <a:buNone/>
            </a:pPr>
            <a:r>
              <a:rPr lang="es-ES" sz="2400" dirty="0"/>
              <a:t>Antecedentes: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s-ES" sz="2400" dirty="0"/>
              <a:t>RAM a Sulfamidas, no HTA, no DM, no dislipemia. Consumidor de cocaína intravenosa y heroína inhalada, fumador.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s-ES" sz="2400" dirty="0"/>
              <a:t>TBC previa en 2007, Hepatitis C, VIH negativo, Hepatitis aguda por VHB en Junio 2009.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s-ES" sz="2400" dirty="0"/>
              <a:t>Tratamiento actual: metadona, </a:t>
            </a:r>
            <a:r>
              <a:rPr lang="es-ES" sz="2400" dirty="0" err="1"/>
              <a:t>pregabalina</a:t>
            </a:r>
            <a:r>
              <a:rPr lang="es-ES" sz="2400" dirty="0"/>
              <a:t>, </a:t>
            </a:r>
            <a:r>
              <a:rPr lang="es-ES" sz="2400" dirty="0" err="1"/>
              <a:t>clorazepato</a:t>
            </a:r>
            <a:r>
              <a:rPr lang="es-ES" sz="2400" dirty="0"/>
              <a:t>, olanzapina, clonazepam. </a:t>
            </a:r>
          </a:p>
          <a:p>
            <a:pPr algn="just"/>
            <a:endParaRPr lang="es-ES" sz="2400" dirty="0"/>
          </a:p>
          <a:p>
            <a:pPr marL="0" indent="0" algn="just">
              <a:buNone/>
            </a:pPr>
            <a:r>
              <a:rPr lang="es-ES" sz="2400" dirty="0"/>
              <a:t>Exploración física: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 err="1"/>
              <a:t>Tª</a:t>
            </a:r>
            <a:r>
              <a:rPr lang="es-ES" sz="2400" dirty="0"/>
              <a:t>: 39</a:t>
            </a:r>
            <a:r>
              <a:rPr lang="es-ES" sz="2400" dirty="0">
                <a:sym typeface="Symbol" panose="05050102010706020507" pitchFamily="18" charset="2"/>
              </a:rPr>
              <a:t>C, </a:t>
            </a:r>
            <a:r>
              <a:rPr lang="es-ES" sz="2400" u="sng" dirty="0">
                <a:sym typeface="Symbol" panose="05050102010706020507" pitchFamily="18" charset="2"/>
              </a:rPr>
              <a:t>TA:81/49 </a:t>
            </a:r>
            <a:r>
              <a:rPr lang="es-ES" sz="2400" u="sng" dirty="0" err="1">
                <a:sym typeface="Symbol" panose="05050102010706020507" pitchFamily="18" charset="2"/>
              </a:rPr>
              <a:t>mmHg</a:t>
            </a:r>
            <a:r>
              <a:rPr lang="es-ES" sz="2400" u="sng" dirty="0">
                <a:sym typeface="Symbol" panose="05050102010706020507" pitchFamily="18" charset="2"/>
              </a:rPr>
              <a:t>, FC: 134 </a:t>
            </a:r>
            <a:r>
              <a:rPr lang="es-ES" sz="2400" u="sng" dirty="0" err="1">
                <a:sym typeface="Symbol" panose="05050102010706020507" pitchFamily="18" charset="2"/>
              </a:rPr>
              <a:t>lpm</a:t>
            </a:r>
            <a:r>
              <a:rPr lang="es-ES" sz="2400" dirty="0">
                <a:sym typeface="Symbol" panose="05050102010706020507" pitchFamily="18" charset="2"/>
              </a:rPr>
              <a:t>, </a:t>
            </a:r>
            <a:r>
              <a:rPr lang="es-ES" sz="2400" dirty="0" err="1">
                <a:sym typeface="Symbol" panose="05050102010706020507" pitchFamily="18" charset="2"/>
              </a:rPr>
              <a:t>Sat</a:t>
            </a:r>
            <a:r>
              <a:rPr lang="es-ES" sz="2400" dirty="0">
                <a:sym typeface="Symbol" panose="05050102010706020507" pitchFamily="18" charset="2"/>
              </a:rPr>
              <a:t> O</a:t>
            </a:r>
            <a:r>
              <a:rPr lang="es-ES" sz="2400" baseline="-25000" dirty="0">
                <a:sym typeface="Symbol" panose="05050102010706020507" pitchFamily="18" charset="2"/>
              </a:rPr>
              <a:t>2</a:t>
            </a:r>
            <a:r>
              <a:rPr lang="es-ES" sz="2400" dirty="0">
                <a:sym typeface="Symbol" panose="05050102010706020507" pitchFamily="18" charset="2"/>
              </a:rPr>
              <a:t>: 97% con gafas nasales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/>
              <a:t>BEG, normohidratado, </a:t>
            </a:r>
            <a:r>
              <a:rPr lang="es-ES" sz="2400" dirty="0" err="1"/>
              <a:t>normocoloreado</a:t>
            </a:r>
            <a:r>
              <a:rPr lang="es-ES" sz="2400" dirty="0"/>
              <a:t>, </a:t>
            </a:r>
            <a:r>
              <a:rPr lang="es-ES" sz="2400" dirty="0" err="1"/>
              <a:t>caquécico</a:t>
            </a:r>
            <a:r>
              <a:rPr lang="es-ES" sz="2400" dirty="0"/>
              <a:t>, sudoración profusa, signos de venopunción en ambos brazos.</a:t>
            </a:r>
            <a:endParaRPr lang="es-ES" sz="2400" dirty="0">
              <a:sym typeface="Symbol" panose="05050102010706020507" pitchFamily="18" charset="2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sym typeface="Symbol" panose="05050102010706020507" pitchFamily="18" charset="2"/>
              </a:rPr>
              <a:t>ACP: rítmica, sin soplos, tonos apagados, MVC.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sym typeface="Symbol" panose="05050102010706020507" pitchFamily="18" charset="2"/>
              </a:rPr>
              <a:t>Abdomen y exploración de MMII: anodino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s-ES" sz="2400" dirty="0">
                <a:sym typeface="Symbol" panose="05050102010706020507" pitchFamily="18" charset="2"/>
              </a:rPr>
              <a:t>Consciente y orientado. </a:t>
            </a:r>
            <a:r>
              <a:rPr lang="es-ES" sz="2400" u="sng" dirty="0">
                <a:sym typeface="Symbol" panose="05050102010706020507" pitchFamily="18" charset="2"/>
              </a:rPr>
              <a:t>Obnubilado</a:t>
            </a:r>
            <a:r>
              <a:rPr lang="es-ES" sz="2400" dirty="0">
                <a:sym typeface="Symbol" panose="05050102010706020507" pitchFamily="18" charset="2"/>
              </a:rPr>
              <a:t> con tendencia al sueño. Respuesta ocular espontánea, verbal y motora a la estimulación. Sin más alteraciones en la exploración neurológica.</a:t>
            </a:r>
          </a:p>
          <a:p>
            <a:pPr algn="just">
              <a:lnSpc>
                <a:spcPct val="110000"/>
              </a:lnSpc>
            </a:pPr>
            <a:endParaRPr lang="es-ES" sz="2000" dirty="0">
              <a:sym typeface="Symbol" panose="05050102010706020507" pitchFamily="18" charset="2"/>
            </a:endParaRPr>
          </a:p>
          <a:p>
            <a:endParaRPr lang="es-ES" sz="2000" dirty="0"/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828324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5A87BC-DA14-4DAC-B267-15BAD6953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</p:spPr>
        <p:txBody>
          <a:bodyPr/>
          <a:lstStyle/>
          <a:p>
            <a:pPr algn="ctr"/>
            <a:r>
              <a:rPr lang="es-ES" dirty="0"/>
              <a:t>PRESENTACIÓN DEL CASO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B3D7651B-D167-4A93-9678-3736CEFDFBD9}"/>
              </a:ext>
            </a:extLst>
          </p:cNvPr>
          <p:cNvSpPr txBox="1">
            <a:spLocks/>
          </p:cNvSpPr>
          <p:nvPr/>
        </p:nvSpPr>
        <p:spPr>
          <a:xfrm>
            <a:off x="466390" y="1638752"/>
            <a:ext cx="11184836" cy="4673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1800" dirty="0"/>
              <a:t>Pruebas complementarias: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1800" dirty="0"/>
              <a:t>AS: Leucocitos 9,2/</a:t>
            </a:r>
            <a:r>
              <a:rPr lang="es-ES" sz="1800" dirty="0" err="1"/>
              <a:t>mmc</a:t>
            </a:r>
            <a:r>
              <a:rPr lang="es-ES" sz="1800" dirty="0"/>
              <a:t>, Neutrófilos: 80,1%, plaquetas 50/</a:t>
            </a:r>
            <a:r>
              <a:rPr lang="es-ES" sz="1800" dirty="0" err="1"/>
              <a:t>mmc</a:t>
            </a:r>
            <a:r>
              <a:rPr lang="es-ES" sz="1800" dirty="0"/>
              <a:t>, hemoglobina 8,9 g/</a:t>
            </a:r>
            <a:r>
              <a:rPr lang="es-ES" sz="1800" dirty="0" err="1"/>
              <a:t>dL</a:t>
            </a:r>
            <a:r>
              <a:rPr lang="es-ES" sz="1800" dirty="0"/>
              <a:t>, PCR: 156,2 mg/</a:t>
            </a:r>
            <a:r>
              <a:rPr lang="es-ES" sz="1800" dirty="0" err="1"/>
              <a:t>dL</a:t>
            </a:r>
            <a:r>
              <a:rPr lang="es-ES" sz="1800" dirty="0"/>
              <a:t>, procalcitonina: 30,48 ng/</a:t>
            </a:r>
            <a:r>
              <a:rPr lang="es-ES" sz="1800" dirty="0" err="1"/>
              <a:t>mL</a:t>
            </a:r>
            <a:endParaRPr lang="es-ES" sz="18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1800" dirty="0"/>
              <a:t>Gasometría arterial: pH 7,53, </a:t>
            </a:r>
            <a:r>
              <a:rPr lang="es-ES" sz="1800" u="sng" dirty="0"/>
              <a:t>PCO</a:t>
            </a:r>
            <a:r>
              <a:rPr lang="es-ES" sz="1800" u="sng" baseline="-25000" dirty="0"/>
              <a:t>2</a:t>
            </a:r>
            <a:r>
              <a:rPr lang="es-ES" sz="1800" u="sng" dirty="0"/>
              <a:t>:32,8 </a:t>
            </a:r>
            <a:r>
              <a:rPr lang="es-ES" sz="1800" u="sng" dirty="0" err="1"/>
              <a:t>mmHg</a:t>
            </a:r>
            <a:r>
              <a:rPr lang="es-ES" sz="1800" u="sng" dirty="0"/>
              <a:t>, PO</a:t>
            </a:r>
            <a:r>
              <a:rPr lang="es-ES" sz="1800" u="sng" baseline="-25000" dirty="0"/>
              <a:t>2</a:t>
            </a:r>
            <a:r>
              <a:rPr lang="es-ES" sz="1800" u="sng" dirty="0"/>
              <a:t>:55,3 </a:t>
            </a:r>
            <a:r>
              <a:rPr lang="es-ES" sz="1800" u="sng" dirty="0" err="1"/>
              <a:t>mmHg</a:t>
            </a:r>
            <a:r>
              <a:rPr lang="es-ES" sz="1800" dirty="0"/>
              <a:t>, HCO</a:t>
            </a:r>
            <a:r>
              <a:rPr lang="es-ES" sz="1800" baseline="-25000" dirty="0"/>
              <a:t>3</a:t>
            </a:r>
            <a:r>
              <a:rPr lang="es-ES" sz="1800" dirty="0"/>
              <a:t>:27,6 mEq/L, </a:t>
            </a:r>
            <a:r>
              <a:rPr lang="es-ES" sz="1800" dirty="0" err="1"/>
              <a:t>Sat</a:t>
            </a:r>
            <a:r>
              <a:rPr lang="es-ES" sz="1800" dirty="0"/>
              <a:t> O</a:t>
            </a:r>
            <a:r>
              <a:rPr lang="es-ES" sz="1800" baseline="-25000" dirty="0"/>
              <a:t>2</a:t>
            </a:r>
            <a:r>
              <a:rPr lang="es-ES" sz="1800" dirty="0"/>
              <a:t>: 93,2%, </a:t>
            </a:r>
            <a:r>
              <a:rPr lang="es-ES" sz="1800" u="sng" dirty="0"/>
              <a:t>Lactato: 16 mmol/L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1800" dirty="0" err="1">
                <a:sym typeface="Symbol" panose="05050102010706020507" pitchFamily="18" charset="2"/>
              </a:rPr>
              <a:t>Antigenuria</a:t>
            </a:r>
            <a:r>
              <a:rPr lang="es-ES" sz="1800" dirty="0">
                <a:sym typeface="Symbol" panose="05050102010706020507" pitchFamily="18" charset="2"/>
              </a:rPr>
              <a:t>: negativa</a:t>
            </a:r>
          </a:p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sz="1800" dirty="0">
                <a:sym typeface="Symbol" panose="05050102010706020507" pitchFamily="18" charset="2"/>
              </a:rPr>
              <a:t>Hemocultivos: </a:t>
            </a:r>
            <a:r>
              <a:rPr lang="es-ES" sz="1800" dirty="0" err="1">
                <a:sym typeface="Symbol" panose="05050102010706020507" pitchFamily="18" charset="2"/>
              </a:rPr>
              <a:t>Staphylococcus</a:t>
            </a:r>
            <a:r>
              <a:rPr lang="es-ES" sz="1800" dirty="0">
                <a:sym typeface="Symbol" panose="05050102010706020507" pitchFamily="18" charset="2"/>
              </a:rPr>
              <a:t> </a:t>
            </a:r>
            <a:r>
              <a:rPr lang="es-ES" sz="1800" dirty="0" err="1">
                <a:sym typeface="Symbol" panose="05050102010706020507" pitchFamily="18" charset="2"/>
              </a:rPr>
              <a:t>aureus</a:t>
            </a:r>
            <a:r>
              <a:rPr lang="es-ES" sz="1800" dirty="0">
                <a:sym typeface="Symbol" panose="05050102010706020507" pitchFamily="18" charset="2"/>
              </a:rPr>
              <a:t>, </a:t>
            </a:r>
            <a:r>
              <a:rPr lang="es-ES" sz="1800" dirty="0" err="1">
                <a:sym typeface="Symbol" panose="05050102010706020507" pitchFamily="18" charset="2"/>
              </a:rPr>
              <a:t>Enterobacter</a:t>
            </a:r>
            <a:r>
              <a:rPr lang="es-ES" sz="1800" dirty="0">
                <a:sym typeface="Symbol" panose="05050102010706020507" pitchFamily="18" charset="2"/>
              </a:rPr>
              <a:t> </a:t>
            </a:r>
            <a:r>
              <a:rPr lang="es-ES" sz="1800" dirty="0" err="1">
                <a:sym typeface="Symbol" panose="05050102010706020507" pitchFamily="18" charset="2"/>
              </a:rPr>
              <a:t>cloacae</a:t>
            </a:r>
            <a:endParaRPr lang="es-ES" sz="1800" dirty="0">
              <a:sym typeface="Symbol" panose="05050102010706020507" pitchFamily="18" charset="2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ES" sz="1800" dirty="0">
              <a:sym typeface="Symbol" panose="05050102010706020507" pitchFamily="18" charset="2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s-ES" sz="1800" dirty="0">
                <a:sym typeface="Symbol" panose="05050102010706020507" pitchFamily="18" charset="2"/>
              </a:rPr>
              <a:t>Ante la sospecha de </a:t>
            </a:r>
            <a:r>
              <a:rPr lang="es-ES" sz="1800" u="sng" dirty="0">
                <a:sym typeface="Symbol" panose="05050102010706020507" pitchFamily="18" charset="2"/>
              </a:rPr>
              <a:t>endocarditis infecciosa </a:t>
            </a:r>
            <a:r>
              <a:rPr lang="es-ES" sz="1800" dirty="0">
                <a:sym typeface="Symbol" panose="05050102010706020507" pitchFamily="18" charset="2"/>
              </a:rPr>
              <a:t>se solicita ecocardiografía: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s-ES" sz="1800" dirty="0" err="1">
                <a:sym typeface="Symbol" panose="05050102010706020507" pitchFamily="18" charset="2"/>
              </a:rPr>
              <a:t>Ecocardio</a:t>
            </a:r>
            <a:r>
              <a:rPr lang="es-ES" sz="1800" dirty="0">
                <a:sym typeface="Symbol" panose="05050102010706020507" pitchFamily="18" charset="2"/>
              </a:rPr>
              <a:t>: </a:t>
            </a:r>
            <a:r>
              <a:rPr lang="es-ES" sz="1800" dirty="0"/>
              <a:t>imagen compatible con </a:t>
            </a:r>
            <a:r>
              <a:rPr lang="es-ES" sz="1800" u="sng" dirty="0"/>
              <a:t>vegetación</a:t>
            </a:r>
            <a:r>
              <a:rPr lang="es-ES" sz="1800" dirty="0"/>
              <a:t> de 14,7 x 7 mm sobre la cara auricular de velo anterior </a:t>
            </a:r>
            <a:r>
              <a:rPr lang="es-ES" sz="1800" dirty="0" err="1"/>
              <a:t>tricuspídeo</a:t>
            </a:r>
            <a:r>
              <a:rPr lang="es-ES" sz="1800" dirty="0"/>
              <a:t> que genera una insuficiencia valvular severa y permite estimar una HTP severa (</a:t>
            </a:r>
            <a:r>
              <a:rPr lang="es-ES" sz="1800" dirty="0" err="1"/>
              <a:t>PsAP</a:t>
            </a:r>
            <a:r>
              <a:rPr lang="es-ES" sz="1800" dirty="0"/>
              <a:t> al menos 60mmHg).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s-ES" sz="1800" dirty="0">
                <a:sym typeface="Symbol" panose="05050102010706020507" pitchFamily="18" charset="2"/>
              </a:rPr>
              <a:t>Ante la sospecha de afectación respiratoria se solicita TC torácico</a:t>
            </a:r>
          </a:p>
          <a:p>
            <a:pPr algn="just">
              <a:lnSpc>
                <a:spcPct val="110000"/>
              </a:lnSpc>
            </a:pPr>
            <a:endParaRPr lang="es-ES" sz="2000" dirty="0">
              <a:sym typeface="Symbol" panose="05050102010706020507" pitchFamily="18" charset="2"/>
            </a:endParaRPr>
          </a:p>
          <a:p>
            <a:endParaRPr lang="es-ES" sz="2000" dirty="0"/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842920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interior&#10;&#10;Descripción generada automáticamente">
            <a:extLst>
              <a:ext uri="{FF2B5EF4-FFF2-40B4-BE49-F238E27FC236}">
                <a16:creationId xmlns:a16="http://schemas.microsoft.com/office/drawing/2014/main" id="{E3CA3791-1A83-4EB4-8509-8456AF87B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" b="9746"/>
          <a:stretch/>
        </p:blipFill>
        <p:spPr>
          <a:xfrm>
            <a:off x="1069145" y="229981"/>
            <a:ext cx="10053710" cy="6398037"/>
          </a:xfrm>
        </p:spPr>
      </p:pic>
    </p:spTree>
    <p:extLst>
      <p:ext uri="{BB962C8B-B14F-4D97-AF65-F5344CB8AC3E}">
        <p14:creationId xmlns:p14="http://schemas.microsoft.com/office/powerpoint/2010/main" val="1122377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2FB273-FB70-4B6E-8A67-68B881F7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4028"/>
            <a:ext cx="10515600" cy="718087"/>
          </a:xfrm>
        </p:spPr>
        <p:txBody>
          <a:bodyPr/>
          <a:lstStyle/>
          <a:p>
            <a:pPr algn="ctr"/>
            <a:r>
              <a:rPr lang="es-ES" dirty="0"/>
              <a:t>RESOLUCIÓN DEL CASO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F3F399-EAC3-4094-B7D5-3F5AE5E8A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96" y="1544930"/>
            <a:ext cx="10955808" cy="498860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sz="1800" dirty="0"/>
              <a:t>TC torácico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s-ES" sz="1800" dirty="0"/>
              <a:t>Extensa afectación parenquimatosa pulmonar bilateral en forma de </a:t>
            </a:r>
            <a:r>
              <a:rPr lang="es-ES" sz="1800" u="sng" dirty="0"/>
              <a:t>consolidaciones cavitadas múltiples </a:t>
            </a:r>
            <a:r>
              <a:rPr lang="es-ES" sz="1800" dirty="0"/>
              <a:t>de probable origen infeccioso. La mayor afectación se objetiva en hemitórax derecho: amplia consolidación en lóbulo superior y otras consolidaciones de gran tamaño en LID y LM. Hallazgos sugestivos de émbolos sépticos pulmonares.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s-ES" sz="1800" dirty="0"/>
              <a:t>Empiema con nivel hidroaéreo en hemitórax derecho. Moderado derrame pleural bilateral. 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s-ES" sz="1800" dirty="0"/>
          </a:p>
          <a:p>
            <a:pPr marL="0" indent="0">
              <a:lnSpc>
                <a:spcPct val="110000"/>
              </a:lnSpc>
              <a:buNone/>
            </a:pPr>
            <a:r>
              <a:rPr lang="es-ES" sz="1800" dirty="0"/>
              <a:t>Diagnóstico</a:t>
            </a:r>
            <a:br>
              <a:rPr lang="es-ES" sz="1800" dirty="0"/>
            </a:br>
            <a:br>
              <a:rPr lang="es-ES" sz="1800" dirty="0"/>
            </a:br>
            <a:r>
              <a:rPr lang="es-ES" sz="2000" b="1" dirty="0"/>
              <a:t>SEPSIS POR ENDOCARDITIS ESTAFILOCÓCICA (</a:t>
            </a:r>
            <a:r>
              <a:rPr lang="es-ES" sz="2000" b="1" i="1" dirty="0"/>
              <a:t>S. </a:t>
            </a:r>
            <a:r>
              <a:rPr lang="es-ES" sz="2000" b="1" i="1" dirty="0" err="1"/>
              <a:t>aureus</a:t>
            </a:r>
            <a:r>
              <a:rPr lang="es-ES" sz="2000" b="1" dirty="0"/>
              <a:t>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s-ES" sz="2000" b="1" dirty="0"/>
              <a:t>INFECCIÓN RESPIRATORIA POR ÉMBOLOS SÉPTICOS PULMONARES</a:t>
            </a:r>
          </a:p>
          <a:p>
            <a:pPr marL="0" indent="0">
              <a:lnSpc>
                <a:spcPct val="110000"/>
              </a:lnSpc>
              <a:buNone/>
            </a:pPr>
            <a:endParaRPr lang="es-ES" sz="1800" dirty="0"/>
          </a:p>
          <a:p>
            <a:pPr marL="0" indent="0">
              <a:lnSpc>
                <a:spcPct val="110000"/>
              </a:lnSpc>
              <a:buNone/>
            </a:pPr>
            <a:r>
              <a:rPr lang="es-ES" sz="1800" dirty="0"/>
              <a:t>Tratamiento empírico: </a:t>
            </a:r>
            <a:r>
              <a:rPr lang="es-ES" sz="1800" u="sng" dirty="0"/>
              <a:t>VANCOMICINA + MEROPENEM</a:t>
            </a:r>
            <a:br>
              <a:rPr lang="es-ES" sz="1800" dirty="0"/>
            </a:b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30982216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418</Words>
  <Application>Microsoft Office PowerPoint</Application>
  <PresentationFormat>Panorámica</PresentationFormat>
  <Paragraphs>43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Tema de Office</vt:lpstr>
      <vt:lpstr>TALLERES INTEGRADOS III</vt:lpstr>
      <vt:lpstr>PRESENTACIÓN DEL CASO</vt:lpstr>
      <vt:lpstr>PRESENTACIÓN DEL CASO</vt:lpstr>
      <vt:lpstr>Presentación de PowerPoint</vt:lpstr>
      <vt:lpstr>RESOLUCIÓN DEL CASO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TALLERES INTEGRADOS III</dc:title>
  <dc:creator>Marina González Martínez</dc:creator>
  <cp:lastModifiedBy>Marina González Martínez</cp:lastModifiedBy>
  <cp:revision>16</cp:revision>
  <dcterms:created xsi:type="dcterms:W3CDTF">2019-05-03T11:58:47Z</dcterms:created>
  <dcterms:modified xsi:type="dcterms:W3CDTF">2019-05-05T10:39:08Z</dcterms:modified>
</cp:coreProperties>
</file>