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1" autoAdjust="0"/>
    <p:restoredTop sz="94660"/>
  </p:normalViewPr>
  <p:slideViewPr>
    <p:cSldViewPr snapToGrid="0">
      <p:cViewPr varScale="1">
        <p:scale>
          <a:sx n="72" d="100"/>
          <a:sy n="72" d="100"/>
        </p:scale>
        <p:origin x="4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84564A-2461-4F23-91A6-E1336268F9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B4EE41-2886-43C7-B665-BECF521D1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A5C668-676A-40CC-A804-BEBECE049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B69053-D04B-41C0-9F77-8C18577D5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CCEAAA-6138-4B04-85A4-405D5F7D2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559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653D9E-54C0-4A4F-AE47-77FE13B62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0FF0DB4-8183-4D36-A5E9-4B4F80CCFF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DCCBD9-F8C4-43B1-A6B6-86562560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44B568-9E2C-4CB5-AEDF-3CD249D7E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81420B-9456-4028-B6AB-1BFE496E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3491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86C196C-A92F-4E3D-AF7C-B8670E1CC1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D70857B-3A27-4569-B784-EA5A28E5FE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7C52F5-618A-4E66-8BCA-151454534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688EBF-5212-44F4-B01A-7A5669A84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DBE9F1-CAEE-4405-A72C-935F8655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7760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646C4-1D8F-4313-8B58-F75C8C3B8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64482A-721B-497A-B046-602A26822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DC8BF2-2E78-4CCC-8E2D-EF8313A2B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86508C-1AB0-46D6-84AC-A8DB9F42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5C21A4-CCFD-4FE1-86EB-2B8F38DEC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3201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D1D5D5-79C8-440F-846B-610269A1E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17D8D8-F736-4A1B-B677-934709F69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DC53BB-A4A5-4C5B-AEB0-0E916CC36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CE069B-F76D-404E-9595-5B0DB3D16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A82D9-162B-4363-85B7-B07058D5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0502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81E660-E924-4CE6-BF41-40A4DCA35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FB37F9-2334-4753-8239-D241DEB582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D7815F-0EBF-4B15-8C4F-A155A0246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24E18D-C746-45CD-9AAD-F09768931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0C937F2-F4D2-4C9A-835C-2E6433B9E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203FB6-4380-4F9B-A71D-3483DCE0C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481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D02B9-D590-4A35-8FB1-936BF396E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FEC22E-24E1-41FF-9F82-7673D01B8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375CCC-1AB0-4682-8468-7B260D511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615804-9C7D-4E76-B30D-B21A480678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C3C5F35-873D-459F-B65A-E8886149BC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56E0337-8CFB-47D1-9970-D8060964D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69F6E3-F2F7-4EBB-AD6B-09E8726E5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076C7B0-4740-4D28-AA0E-453E282DD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2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5092D3-CD30-49BD-8E55-4DAAD3E08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554091E-9CC7-41BC-83DD-6B1034EBF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D8B4A8A-3BBE-4E7A-A013-476F6CB78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69D482-49D6-4F8C-8CA8-1A62A92CA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5150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C4CEC49-93B8-46C8-B538-C73DCD8DB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C29B1C8-BE1B-43EB-95D0-FA53CA9D6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38982B-7E5D-4C75-A3FC-F6D1E2567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3103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D3D03C-7505-4D72-A97E-0000A3473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8C3480-B6A2-44D1-88FA-0A7A72420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7BD0845-090B-4375-94EA-44669770F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07ED93-A472-499C-8C46-13C448C58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AB1AF8-D8B4-4B7D-8529-7D8950579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E7415B-5E68-4126-AAEB-A068C6127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1869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433318-2625-4198-ADA8-7B76E94EF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9F89A5-B7B7-4C62-949F-B5EC773708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B92513F-4807-439D-9599-877D7D972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BB2726F-FDEB-4007-9FD1-F38A7F415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70BE53B-5377-44D1-BAD2-87442F286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FAD245A-CB5A-44AE-90CB-D71CE7D6A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5909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54E607B-FA3B-4631-B1DB-D5A17A755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CC23A49-80FA-42E1-871B-E4C24BC7E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367D97-83B6-4CD8-B558-F45B2ABECB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5B378-F52E-4B47-BC10-260D8A309BD5}" type="datetimeFigureOut">
              <a:rPr lang="es-ES" smtClean="0"/>
              <a:t>23/04/2019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150B6A-1EC3-40FF-8ECA-3612A34737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DF77FE-1884-4856-B5E9-7FAC1966A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BBF8C-3967-45D3-9E45-046E7B9C031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826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7DF800-3800-462C-93E7-0049CE65C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0012"/>
            <a:ext cx="10515600" cy="1225136"/>
          </a:xfrm>
        </p:spPr>
        <p:txBody>
          <a:bodyPr>
            <a:normAutofit/>
          </a:bodyPr>
          <a:lstStyle/>
          <a:p>
            <a:pPr algn="ctr"/>
            <a:r>
              <a:rPr lang="es-ES" sz="7200" dirty="0"/>
              <a:t>TALLERES INTEGRADOS III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C5C6A2-BD29-4A5D-A2B5-B56ECFFD589B}"/>
              </a:ext>
            </a:extLst>
          </p:cNvPr>
          <p:cNvSpPr txBox="1"/>
          <p:nvPr/>
        </p:nvSpPr>
        <p:spPr>
          <a:xfrm>
            <a:off x="838200" y="2679656"/>
            <a:ext cx="10522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>
                <a:latin typeface="+mj-lt"/>
              </a:rPr>
              <a:t>Diagnóstico a primera vista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69E651E-A8EB-4C0A-B1BD-F55F4EE17DAE}"/>
              </a:ext>
            </a:extLst>
          </p:cNvPr>
          <p:cNvSpPr txBox="1"/>
          <p:nvPr/>
        </p:nvSpPr>
        <p:spPr>
          <a:xfrm>
            <a:off x="3660914" y="4873157"/>
            <a:ext cx="76995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dirty="0"/>
              <a:t>Marina González Martínez</a:t>
            </a:r>
          </a:p>
          <a:p>
            <a:pPr algn="r"/>
            <a:r>
              <a:rPr lang="es-ES" sz="2800" dirty="0"/>
              <a:t>Hospital Universitario de Elda</a:t>
            </a:r>
          </a:p>
          <a:p>
            <a:pPr algn="r"/>
            <a:r>
              <a:rPr lang="es-ES" sz="2800" dirty="0"/>
              <a:t>Caso aprobado por el Dr. Vicente Medrano</a:t>
            </a:r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C6A58D7D-DB36-474F-81C6-B5CF4E8772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" b="8747"/>
          <a:stretch/>
        </p:blipFill>
        <p:spPr>
          <a:xfrm>
            <a:off x="831573" y="4288995"/>
            <a:ext cx="2701412" cy="196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02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7C4588-096C-4A15-A945-BF19BEA4F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1425"/>
            <a:ext cx="9144000" cy="808382"/>
          </a:xfrm>
        </p:spPr>
        <p:txBody>
          <a:bodyPr>
            <a:normAutofit/>
          </a:bodyPr>
          <a:lstStyle/>
          <a:p>
            <a:r>
              <a:rPr lang="es-ES" sz="4400" dirty="0"/>
              <a:t>PRESENTACIÓN DEL CASO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DD7ACC1-ECE3-48BF-A639-EFB7BF3907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2365" y="1325219"/>
            <a:ext cx="10787270" cy="522135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ES" sz="2000" dirty="0"/>
              <a:t>Enfermedad Actual: </a:t>
            </a:r>
          </a:p>
          <a:p>
            <a:pPr algn="just">
              <a:lnSpc>
                <a:spcPct val="120000"/>
              </a:lnSpc>
            </a:pPr>
            <a:r>
              <a:rPr lang="es-ES" sz="2000" dirty="0"/>
              <a:t>Varón de 51 años que acude a Urgencias por </a:t>
            </a:r>
            <a:r>
              <a:rPr lang="es-ES" sz="2000" u="sng" dirty="0"/>
              <a:t>cefalea</a:t>
            </a:r>
            <a:r>
              <a:rPr lang="es-ES" sz="2000" dirty="0"/>
              <a:t> parietal bilateral acompañada por un </a:t>
            </a:r>
            <a:r>
              <a:rPr lang="es-ES" sz="2000" u="sng" dirty="0"/>
              <a:t>vómito precedido de náuseas</a:t>
            </a:r>
            <a:r>
              <a:rPr lang="es-ES" sz="2000" dirty="0"/>
              <a:t>. Esta cefalea es de 5 meses de evolución y comienza apareciendo con Valsalva, pero ahora es continua, </a:t>
            </a:r>
            <a:r>
              <a:rPr lang="es-ES" sz="2000" u="sng" dirty="0"/>
              <a:t>empeora en bipedestación y sedestación y desaparece en decúbito</a:t>
            </a:r>
            <a:r>
              <a:rPr lang="es-ES" sz="2000" dirty="0"/>
              <a:t>. No afecta al sueño, no asocia fiebre ni </a:t>
            </a:r>
            <a:r>
              <a:rPr lang="es-ES" sz="2000" dirty="0" err="1"/>
              <a:t>focalidad</a:t>
            </a:r>
            <a:r>
              <a:rPr lang="es-ES" sz="2000" dirty="0"/>
              <a:t> neurológica.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Antecedentes: </a:t>
            </a:r>
          </a:p>
          <a:p>
            <a:pPr algn="just"/>
            <a:r>
              <a:rPr lang="es-ES" sz="2000" dirty="0"/>
              <a:t>No RAM, HTA, no DM, no dislipemia, no hábitos tóxicos, intervenido hace 4 meses de hematoma subdural agudo.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Exploración física: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000" dirty="0"/>
              <a:t>BEG, </a:t>
            </a:r>
            <a:r>
              <a:rPr lang="es-ES" sz="2000" dirty="0" err="1"/>
              <a:t>normocoloreado</a:t>
            </a:r>
            <a:r>
              <a:rPr lang="es-ES" sz="2000" dirty="0"/>
              <a:t>, normohidratado </a:t>
            </a:r>
            <a:r>
              <a:rPr lang="es-ES" sz="2000" dirty="0" err="1"/>
              <a:t>normoperfundido</a:t>
            </a:r>
            <a:r>
              <a:rPr lang="es-ES" sz="2000" dirty="0"/>
              <a:t>, </a:t>
            </a:r>
            <a:r>
              <a:rPr lang="es-ES" sz="2000" dirty="0" err="1"/>
              <a:t>Tª</a:t>
            </a:r>
            <a:r>
              <a:rPr lang="es-ES" sz="2000" dirty="0"/>
              <a:t>: 36,5</a:t>
            </a:r>
            <a:r>
              <a:rPr lang="es-ES" sz="2000" dirty="0">
                <a:sym typeface="Symbol" panose="05050102010706020507" pitchFamily="18" charset="2"/>
              </a:rPr>
              <a:t>C, TA:141/90 </a:t>
            </a:r>
            <a:r>
              <a:rPr lang="es-ES" sz="2000" dirty="0" err="1">
                <a:sym typeface="Symbol" panose="05050102010706020507" pitchFamily="18" charset="2"/>
              </a:rPr>
              <a:t>mmHg</a:t>
            </a:r>
            <a:endParaRPr lang="es-ES" sz="2000" dirty="0">
              <a:sym typeface="Symbol" panose="05050102010706020507" pitchFamily="18" charset="2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000" dirty="0">
                <a:sym typeface="Symbol" panose="05050102010706020507" pitchFamily="18" charset="2"/>
              </a:rPr>
              <a:t>ACP: rítmica, sin soplos, MVC, sin ruidos patológicos sobreañadidos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000" dirty="0">
                <a:sym typeface="Symbol" panose="05050102010706020507" pitchFamily="18" charset="2"/>
              </a:rPr>
              <a:t>Abdomen: anodino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sym typeface="Symbol" panose="05050102010706020507" pitchFamily="18" charset="2"/>
              </a:rPr>
              <a:t>Consciente y orientado. PICNR, pares craneales conservados, sin signos de irritación meníngea, Motilidad, tono y sensibilidad conservados. Fuerza 5/5 en las 4 extremidades. </a:t>
            </a:r>
            <a:r>
              <a:rPr lang="es-ES" sz="2000" dirty="0" err="1">
                <a:sym typeface="Symbol" panose="05050102010706020507" pitchFamily="18" charset="2"/>
              </a:rPr>
              <a:t>ROTs</a:t>
            </a:r>
            <a:r>
              <a:rPr lang="es-ES" sz="2000" dirty="0">
                <a:sym typeface="Symbol" panose="05050102010706020507" pitchFamily="18" charset="2"/>
              </a:rPr>
              <a:t> conservados, </a:t>
            </a:r>
            <a:r>
              <a:rPr lang="es-ES" sz="2000" dirty="0" err="1">
                <a:sym typeface="Symbol" panose="05050102010706020507" pitchFamily="18" charset="2"/>
              </a:rPr>
              <a:t>RCPs</a:t>
            </a:r>
            <a:r>
              <a:rPr lang="es-ES" sz="2000" dirty="0">
                <a:sym typeface="Symbol" panose="05050102010706020507" pitchFamily="18" charset="2"/>
              </a:rPr>
              <a:t> flexores. Sin signos de afectación cerebelosa.</a:t>
            </a:r>
          </a:p>
          <a:p>
            <a:pPr algn="just">
              <a:lnSpc>
                <a:spcPct val="110000"/>
              </a:lnSpc>
            </a:pPr>
            <a:endParaRPr lang="es-ES" sz="2000" dirty="0">
              <a:sym typeface="Symbol" panose="05050102010706020507" pitchFamily="18" charset="2"/>
            </a:endParaRPr>
          </a:p>
          <a:p>
            <a:pPr algn="just"/>
            <a:r>
              <a:rPr lang="es-ES" sz="2000" dirty="0">
                <a:sym typeface="Symbol" panose="05050102010706020507" pitchFamily="18" charset="2"/>
              </a:rPr>
              <a:t>Pruebas complementarias: se realiza TC craneal, RM cerebral y </a:t>
            </a:r>
            <a:r>
              <a:rPr lang="es-ES" sz="2000" dirty="0" err="1">
                <a:sym typeface="Symbol" panose="05050102010706020507" pitchFamily="18" charset="2"/>
              </a:rPr>
              <a:t>cisternografía</a:t>
            </a:r>
            <a:r>
              <a:rPr lang="es-ES" sz="2000" dirty="0">
                <a:sym typeface="Symbol" panose="05050102010706020507" pitchFamily="18" charset="2"/>
              </a:rPr>
              <a:t> isotópica.</a:t>
            </a:r>
            <a:endParaRPr lang="es-ES" sz="2000" dirty="0"/>
          </a:p>
          <a:p>
            <a:pPr algn="l"/>
            <a:endParaRPr lang="es-ES" sz="2000" dirty="0"/>
          </a:p>
          <a:p>
            <a:pPr algn="l"/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095126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objeto, interior&#10;&#10;Descripción generada automáticamente">
            <a:extLst>
              <a:ext uri="{FF2B5EF4-FFF2-40B4-BE49-F238E27FC236}">
                <a16:creationId xmlns:a16="http://schemas.microsoft.com/office/drawing/2014/main" id="{4C4ACC85-71BD-4BED-8C81-9685EF76C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9" t="-537" r="23828"/>
          <a:stretch/>
        </p:blipFill>
        <p:spPr>
          <a:xfrm>
            <a:off x="706468" y="265339"/>
            <a:ext cx="4715168" cy="6327321"/>
          </a:xfrm>
        </p:spPr>
      </p:pic>
      <p:pic>
        <p:nvPicPr>
          <p:cNvPr id="7" name="Imagen 6" descr="Imagen que contiene persona&#10;&#10;Descripción generada automáticamente">
            <a:extLst>
              <a:ext uri="{FF2B5EF4-FFF2-40B4-BE49-F238E27FC236}">
                <a16:creationId xmlns:a16="http://schemas.microsoft.com/office/drawing/2014/main" id="{C814691B-EA5B-49A5-BF74-689E3998CB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7" r="12718"/>
          <a:stretch/>
        </p:blipFill>
        <p:spPr>
          <a:xfrm>
            <a:off x="5786284" y="265339"/>
            <a:ext cx="6096000" cy="6327321"/>
          </a:xfrm>
          <a:prstGeom prst="rect">
            <a:avLst/>
          </a:prstGeom>
        </p:spPr>
      </p:pic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5E3ECF96-0EA6-45A7-8D09-6230D92A7B68}"/>
              </a:ext>
            </a:extLst>
          </p:cNvPr>
          <p:cNvCxnSpPr>
            <a:cxnSpLocks/>
          </p:cNvCxnSpPr>
          <p:nvPr/>
        </p:nvCxnSpPr>
        <p:spPr>
          <a:xfrm>
            <a:off x="7116417" y="848139"/>
            <a:ext cx="523460" cy="53671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A6017C5-79A0-4587-A00E-FD24B43D412E}"/>
              </a:ext>
            </a:extLst>
          </p:cNvPr>
          <p:cNvCxnSpPr>
            <a:cxnSpLocks/>
          </p:cNvCxnSpPr>
          <p:nvPr/>
        </p:nvCxnSpPr>
        <p:spPr>
          <a:xfrm flipH="1">
            <a:off x="10919790" y="1384853"/>
            <a:ext cx="565742" cy="53671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601E5A27-07A5-4D8F-B375-38CE8313184B}"/>
              </a:ext>
            </a:extLst>
          </p:cNvPr>
          <p:cNvCxnSpPr>
            <a:cxnSpLocks/>
          </p:cNvCxnSpPr>
          <p:nvPr/>
        </p:nvCxnSpPr>
        <p:spPr>
          <a:xfrm>
            <a:off x="9090991" y="4359965"/>
            <a:ext cx="1232452" cy="21203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45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84E128-8732-4A86-997D-6F4DB9B3C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9094"/>
            <a:ext cx="10515600" cy="761310"/>
          </a:xfrm>
        </p:spPr>
        <p:txBody>
          <a:bodyPr/>
          <a:lstStyle/>
          <a:p>
            <a:pPr algn="ctr"/>
            <a:r>
              <a:rPr lang="es-ES" dirty="0"/>
              <a:t>RESOLUCIÓN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D96F3D-7E5A-4EF0-802B-3BA9BF7FD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39" y="1431236"/>
            <a:ext cx="10810461" cy="50576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700" dirty="0"/>
              <a:t>TC craneal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s-ES" sz="1700" u="sng" dirty="0"/>
              <a:t>Hematoma subdural frontoparietal</a:t>
            </a:r>
            <a:r>
              <a:rPr lang="es-ES" sz="1700" dirty="0"/>
              <a:t>. Borramiento difuso de surcos cerebrales, colapso completo del 3er ventrículo y ventrículos laterales de fino calibre. El radiólogo observa 2 colecciones subdurales hipodensas frontoparietales derechas (higromas) e imagen sugestiva de trombosis de vena cortical en vertiente anterior del hematoma.</a:t>
            </a:r>
          </a:p>
          <a:p>
            <a:pPr marL="0" indent="0" algn="just">
              <a:buNone/>
            </a:pPr>
            <a:endParaRPr lang="es-ES" sz="1700" dirty="0"/>
          </a:p>
          <a:p>
            <a:pPr marL="0" indent="0" algn="just">
              <a:buNone/>
            </a:pPr>
            <a:r>
              <a:rPr lang="es-ES" sz="1700" dirty="0"/>
              <a:t>RM cerebral</a:t>
            </a:r>
          </a:p>
          <a:p>
            <a:pPr marL="0" indent="0" algn="just">
              <a:buNone/>
            </a:pPr>
            <a:r>
              <a:rPr lang="es-ES" sz="1700" u="sng" dirty="0"/>
              <a:t>Descenso</a:t>
            </a:r>
            <a:r>
              <a:rPr lang="es-ES" sz="1700" dirty="0"/>
              <a:t> de 6 mm </a:t>
            </a:r>
            <a:r>
              <a:rPr lang="es-ES" sz="1700" u="sng" dirty="0"/>
              <a:t>de las amígdalas cerebelosas</a:t>
            </a:r>
            <a:r>
              <a:rPr lang="es-ES" sz="1700" dirty="0"/>
              <a:t>. Se descarta síndrome isquémico mesencefálico.</a:t>
            </a:r>
          </a:p>
          <a:p>
            <a:pPr marL="0" indent="0" algn="just">
              <a:buNone/>
            </a:pPr>
            <a:endParaRPr lang="es-ES" sz="1700" dirty="0"/>
          </a:p>
          <a:p>
            <a:pPr marL="0" indent="0" algn="just">
              <a:buNone/>
            </a:pPr>
            <a:r>
              <a:rPr lang="es-ES" sz="1700" dirty="0" err="1"/>
              <a:t>Cisternografía</a:t>
            </a:r>
            <a:r>
              <a:rPr lang="es-ES" sz="1700" dirty="0"/>
              <a:t> isotópica</a:t>
            </a:r>
          </a:p>
          <a:p>
            <a:pPr marL="0" indent="0" algn="just">
              <a:buNone/>
            </a:pPr>
            <a:r>
              <a:rPr lang="es-ES" sz="1700" dirty="0"/>
              <a:t>Se evidencia pérdida de LCR sin objetivar punto de fuga. (No </a:t>
            </a:r>
            <a:r>
              <a:rPr lang="es-ES" sz="1700" dirty="0" err="1"/>
              <a:t>otorraquia</a:t>
            </a:r>
            <a:r>
              <a:rPr lang="es-ES" sz="1700" dirty="0"/>
              <a:t> ni </a:t>
            </a:r>
            <a:r>
              <a:rPr lang="es-ES" sz="1700" dirty="0" err="1"/>
              <a:t>rinorraquia</a:t>
            </a:r>
            <a:r>
              <a:rPr lang="es-ES" sz="1700" dirty="0"/>
              <a:t>)</a:t>
            </a:r>
          </a:p>
          <a:p>
            <a:pPr marL="0" indent="0" algn="just">
              <a:buNone/>
            </a:pPr>
            <a:endParaRPr lang="es-ES" sz="1700" dirty="0"/>
          </a:p>
          <a:p>
            <a:pPr marL="0" indent="0" algn="just">
              <a:buNone/>
            </a:pPr>
            <a:r>
              <a:rPr lang="es-ES" sz="1700" dirty="0"/>
              <a:t>Diagnóstico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s-ES" sz="1700" dirty="0"/>
              <a:t>El conjunto de los hallazgos (cefalea ortostática + descenso amigdalar, higromas, hematoma subdural) plantea </a:t>
            </a:r>
            <a:r>
              <a:rPr lang="es-ES" sz="2000" b="1" dirty="0"/>
              <a:t>SÍNDROME DE HIPOTENSIÓN INTRACRANEAL </a:t>
            </a:r>
            <a:r>
              <a:rPr lang="es-ES" sz="1700" dirty="0"/>
              <a:t>como 1ª posibilidad. </a:t>
            </a:r>
          </a:p>
        </p:txBody>
      </p:sp>
    </p:spTree>
    <p:extLst>
      <p:ext uri="{BB962C8B-B14F-4D97-AF65-F5344CB8AC3E}">
        <p14:creationId xmlns:p14="http://schemas.microsoft.com/office/powerpoint/2010/main" val="39370730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321</Words>
  <Application>Microsoft Office PowerPoint</Application>
  <PresentationFormat>Panorámica</PresentationFormat>
  <Paragraphs>31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Tema de Office</vt:lpstr>
      <vt:lpstr>TALLERES INTEGRADOS III</vt:lpstr>
      <vt:lpstr>PRESENTACIÓN DEL CASO</vt:lpstr>
      <vt:lpstr>Presentación de PowerPoint</vt:lpstr>
      <vt:lpstr>RESOLUCIÓN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TALLERES INTEGRADOS III</dc:title>
  <dc:creator>Marina González Martínez</dc:creator>
  <cp:lastModifiedBy>Marina González Martínez</cp:lastModifiedBy>
  <cp:revision>8</cp:revision>
  <dcterms:created xsi:type="dcterms:W3CDTF">2019-04-23T14:39:07Z</dcterms:created>
  <dcterms:modified xsi:type="dcterms:W3CDTF">2019-04-23T15:47:19Z</dcterms:modified>
</cp:coreProperties>
</file>