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58" r:id="rId3"/>
    <p:sldId id="261" r:id="rId4"/>
    <p:sldId id="260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" y="5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6B59B8-EE27-488B-A37E-7F4C3D8673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9768844-CA9C-469D-8AC0-065E110E99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F8B421-41E2-4352-8EB1-E109CECDB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42834-3DC5-491E-B996-F8AA58FBBAE6}" type="datetimeFigureOut">
              <a:rPr lang="es-ES" smtClean="0"/>
              <a:t>12/05/2019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AB25803-4A75-4E1A-B92B-D1EF8B964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481E13A-9412-4364-9F20-0BC7FCB72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C03EF-DC67-4CAA-B885-27130DE3F3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5128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AAAE6F-3910-48E4-A2F7-F06789350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DB497D1-D50B-46D3-959D-870DBDC7DD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CDF952-4352-4887-BCBB-F7AF31AD5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42834-3DC5-491E-B996-F8AA58FBBAE6}" type="datetimeFigureOut">
              <a:rPr lang="es-ES" smtClean="0"/>
              <a:t>12/05/2019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5063B7-5859-40B4-9FD9-FBF469FF6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FEFC29-66E0-46FE-946D-7AD0B5E04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C03EF-DC67-4CAA-B885-27130DE3F3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927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D57155D-9AE5-456F-9D9D-B8430BE898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905FD01-210C-4350-A0B4-67A20EF486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E2C3D72-130D-4B5C-ABB2-703566391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42834-3DC5-491E-B996-F8AA58FBBAE6}" type="datetimeFigureOut">
              <a:rPr lang="es-ES" smtClean="0"/>
              <a:t>12/05/2019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973B1C-4C83-4572-A31E-9E5BEAC7B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D58253-F514-42B7-91A3-E5D2153F4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C03EF-DC67-4CAA-B885-27130DE3F3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2519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3479CA-18C3-489A-B558-62D86C3F5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57DF21-511E-41D4-89B3-89E9472AA7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DC7A14F-A6E5-40CF-BE56-CE307CEE7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42834-3DC5-491E-B996-F8AA58FBBAE6}" type="datetimeFigureOut">
              <a:rPr lang="es-ES" smtClean="0"/>
              <a:t>12/05/2019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EE081F1-F3C2-4476-B006-2ADAC82E4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F2CB40-364E-405F-BF65-54ADF5946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C03EF-DC67-4CAA-B885-27130DE3F3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3035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C777DD-5BB0-4CEC-9EC2-A4973772A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5F39481-AB88-4CFF-9526-78ED6B08EC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5818C6-29AC-49D8-A2AD-729BDA699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42834-3DC5-491E-B996-F8AA58FBBAE6}" type="datetimeFigureOut">
              <a:rPr lang="es-ES" smtClean="0"/>
              <a:t>12/05/2019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6908BD-686B-4CA3-AEB5-7B38896FC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4E05B6-4C15-43F4-925F-2D0D3846E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C03EF-DC67-4CAA-B885-27130DE3F3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7173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F7C607-B66A-4488-8292-A0DDC51ED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F4564A0-B16D-4E7A-951D-D4905124E2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76E544A-F49E-4176-90CE-F01399995A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8170E7-919F-4BBD-932A-E4971A1F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42834-3DC5-491E-B996-F8AA58FBBAE6}" type="datetimeFigureOut">
              <a:rPr lang="es-ES" smtClean="0"/>
              <a:t>12/05/2019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3964691-C8C7-422B-8E6C-7D35A600E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8000A6C-C535-44A2-B807-5C47784B6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C03EF-DC67-4CAA-B885-27130DE3F3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2622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ADF8F3-A9DA-42D4-841C-1B8BCC39B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83B0B01-60EB-4034-A007-A62C1D192D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035E02F-DE75-4D94-A6D0-D649611F95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B7CA776-A89C-443F-BFA1-5B2EA827BC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25522F7-5028-429A-AC53-788377B764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6A89328-753C-4406-AECB-F2D8B7469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42834-3DC5-491E-B996-F8AA58FBBAE6}" type="datetimeFigureOut">
              <a:rPr lang="es-ES" smtClean="0"/>
              <a:t>12/05/2019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ECDF75E-763B-491A-AA7B-54D6257D2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B160C1F-B150-4050-914A-A26114F35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C03EF-DC67-4CAA-B885-27130DE3F3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1830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7E9B93-3019-47AA-9C91-14A28DAC0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73369E9-33BA-41A2-B2A9-25737E788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42834-3DC5-491E-B996-F8AA58FBBAE6}" type="datetimeFigureOut">
              <a:rPr lang="es-ES" smtClean="0"/>
              <a:t>12/05/2019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2B38D17-0F8E-4E5F-B89B-6391AB84C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2B46F1F-F5C4-468C-9700-F4186517E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C03EF-DC67-4CAA-B885-27130DE3F3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3860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E79D96D-4835-4237-8E26-2EE0B5B70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42834-3DC5-491E-B996-F8AA58FBBAE6}" type="datetimeFigureOut">
              <a:rPr lang="es-ES" smtClean="0"/>
              <a:t>12/05/2019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8C11E3C-09BE-4AB6-8168-9354B0873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E33EA6E-1125-4516-9C6E-E5CCEB05E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C03EF-DC67-4CAA-B885-27130DE3F3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4661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6E7D50-8156-404E-96E4-57B948581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91288C-01D1-46FF-B94E-C0C9E0B709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5AD056-B622-430B-9193-66F0AC104A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4315528-DFAA-436C-98D3-F388E35F9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42834-3DC5-491E-B996-F8AA58FBBAE6}" type="datetimeFigureOut">
              <a:rPr lang="es-ES" smtClean="0"/>
              <a:t>12/05/2019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29EED27-701A-48AC-8DB0-83347BBD9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E925877-2D73-4FF4-91E0-BD6B8EE89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C03EF-DC67-4CAA-B885-27130DE3F3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2104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100CD7-8541-4F85-B6AC-010035B2D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11A2F4A-268F-4F6B-B5C9-A5B3117133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8CAAFF5-8199-42AC-A411-54938E934A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C3EB01E-7B33-4291-A45C-E9C2A6D07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42834-3DC5-491E-B996-F8AA58FBBAE6}" type="datetimeFigureOut">
              <a:rPr lang="es-ES" smtClean="0"/>
              <a:t>12/05/2019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60710F1-70A0-4146-9904-8B395FA12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61B5481-4957-4DDC-AB00-FB8866CDA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C03EF-DC67-4CAA-B885-27130DE3F3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770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67B0A7F-D7C5-4D65-91AA-8CA4A51AE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7D9E922-AF84-4A35-88D8-D8583D0FB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796C8E-ADB1-4648-8A66-99AB0EC909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42834-3DC5-491E-B996-F8AA58FBBAE6}" type="datetimeFigureOut">
              <a:rPr lang="es-ES" smtClean="0"/>
              <a:t>12/05/2019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3D2A63A-FF59-4F30-90AB-3E10FF5F18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8E96E8-FD30-4BD6-AD55-ECDBA496DF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C03EF-DC67-4CAA-B885-27130DE3F3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5716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1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5380CBE7-0F0D-4EBB-8817-47C28FBE1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es-ES" dirty="0">
                <a:solidFill>
                  <a:srgbClr val="FFFFFF"/>
                </a:solidFill>
              </a:rPr>
              <a:t>CASO CLÍNICO</a:t>
            </a:r>
            <a:br>
              <a:rPr lang="es-ES" dirty="0">
                <a:solidFill>
                  <a:srgbClr val="FFFFFF"/>
                </a:solidFill>
              </a:rPr>
            </a:br>
            <a:r>
              <a:rPr lang="es-ES" dirty="0">
                <a:solidFill>
                  <a:srgbClr val="FFFFFF"/>
                </a:solidFill>
              </a:rPr>
              <a:t>NEUROLOGÍA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836FBB0-F050-4CFC-8FB7-4AF39883F7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1185540"/>
          </a:xfrm>
        </p:spPr>
        <p:txBody>
          <a:bodyPr>
            <a:normAutofit/>
          </a:bodyPr>
          <a:lstStyle/>
          <a:p>
            <a:r>
              <a:rPr lang="es-ES" sz="1400" dirty="0">
                <a:solidFill>
                  <a:srgbClr val="FFFFFF"/>
                </a:solidFill>
              </a:rPr>
              <a:t>MARTÍ PANADERO SOLER (1842)</a:t>
            </a:r>
          </a:p>
          <a:p>
            <a:r>
              <a:rPr lang="es-ES" sz="1400" dirty="0">
                <a:solidFill>
                  <a:srgbClr val="FFFFFF"/>
                </a:solidFill>
              </a:rPr>
              <a:t>HGUE</a:t>
            </a:r>
          </a:p>
          <a:p>
            <a:r>
              <a:rPr lang="es-ES" sz="1400" dirty="0">
                <a:solidFill>
                  <a:srgbClr val="FFFFFF"/>
                </a:solidFill>
              </a:rPr>
              <a:t>AUTORIZADO POR EL DR. ALBEROLA</a:t>
            </a:r>
          </a:p>
        </p:txBody>
      </p:sp>
    </p:spTree>
    <p:extLst>
      <p:ext uri="{BB962C8B-B14F-4D97-AF65-F5344CB8AC3E}">
        <p14:creationId xmlns:p14="http://schemas.microsoft.com/office/powerpoint/2010/main" val="1437089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E8BFE6-D3E4-4448-AC05-4D7FC67D9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es-ES" dirty="0"/>
              <a:t>RESUMEN DEL CASO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81DDF8-700C-4A4E-93B9-C3F8C306E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2278173"/>
            <a:ext cx="7280384" cy="3450613"/>
          </a:xfrm>
        </p:spPr>
        <p:txBody>
          <a:bodyPr anchor="ctr">
            <a:normAutofit/>
          </a:bodyPr>
          <a:lstStyle/>
          <a:p>
            <a:r>
              <a:rPr lang="es-ES" sz="2400" dirty="0"/>
              <a:t>Varón de </a:t>
            </a:r>
            <a:r>
              <a:rPr lang="es-ES" sz="2400" b="1" dirty="0"/>
              <a:t>46 años</a:t>
            </a:r>
          </a:p>
          <a:p>
            <a:r>
              <a:rPr lang="es-ES" sz="2400" dirty="0"/>
              <a:t>Acude por torpeza en mano derecho, </a:t>
            </a:r>
            <a:r>
              <a:rPr lang="es-ES" sz="2400" b="1" dirty="0"/>
              <a:t>disartria</a:t>
            </a:r>
            <a:r>
              <a:rPr lang="es-ES" sz="2400" dirty="0"/>
              <a:t>, </a:t>
            </a:r>
            <a:r>
              <a:rPr lang="es-ES" sz="2400" b="1" dirty="0"/>
              <a:t>mareo</a:t>
            </a:r>
            <a:r>
              <a:rPr lang="es-ES" sz="2400" dirty="0"/>
              <a:t> y </a:t>
            </a:r>
            <a:r>
              <a:rPr lang="es-ES" sz="2400" b="1" dirty="0"/>
              <a:t>ataxia</a:t>
            </a:r>
            <a:r>
              <a:rPr lang="es-ES" sz="2400" dirty="0"/>
              <a:t> de la marcha de </a:t>
            </a:r>
            <a:r>
              <a:rPr lang="es-ES" sz="2400" b="1" dirty="0"/>
              <a:t>comienzo brusco</a:t>
            </a:r>
          </a:p>
          <a:p>
            <a:r>
              <a:rPr lang="es-ES" sz="2400" dirty="0"/>
              <a:t>AP: ingresos previos en Neurología en 2016 por un cuadro autolimitado de clínica sensitiva derecha y un segundo cuadro de “</a:t>
            </a:r>
            <a:r>
              <a:rPr lang="es-ES" sz="2400" dirty="0" err="1"/>
              <a:t>pre-síncope</a:t>
            </a:r>
            <a:r>
              <a:rPr lang="es-ES" sz="2400" dirty="0"/>
              <a:t>”</a:t>
            </a:r>
          </a:p>
          <a:p>
            <a:r>
              <a:rPr lang="es-ES" sz="2400" dirty="0"/>
              <a:t>Foramen oval permeable (</a:t>
            </a:r>
            <a:r>
              <a:rPr lang="es-ES" sz="2400" b="1" dirty="0"/>
              <a:t>FOP</a:t>
            </a:r>
            <a:r>
              <a:rPr lang="es-ES" sz="2400" dirty="0"/>
              <a:t>)</a:t>
            </a:r>
          </a:p>
          <a:p>
            <a:pPr marL="0" indent="0">
              <a:buNone/>
            </a:pPr>
            <a:endParaRPr lang="es-ES" sz="2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Documento">
            <a:extLst>
              <a:ext uri="{FF2B5EF4-FFF2-40B4-BE49-F238E27FC236}">
                <a16:creationId xmlns:a16="http://schemas.microsoft.com/office/drawing/2014/main" id="{4C315E5F-BE06-4D37-82F6-6CC400FFB8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638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004B1ED-726C-4C35-BB6B-A9034D11E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prstGeom prst="ellipse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RMN</a:t>
            </a:r>
          </a:p>
        </p:txBody>
      </p:sp>
      <p:pic>
        <p:nvPicPr>
          <p:cNvPr id="4" name="Imagen1">
            <a:extLst>
              <a:ext uri="{FF2B5EF4-FFF2-40B4-BE49-F238E27FC236}">
                <a16:creationId xmlns:a16="http://schemas.microsoft.com/office/drawing/2014/main" id="{E5428008-6C8F-4C09-830A-89DBEAEC35F9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>
            <a:extLst/>
          </a:blip>
          <a:srcRect l="50823" t="29432" r="935" b="14965"/>
          <a:stretch/>
        </p:blipFill>
        <p:spPr>
          <a:xfrm>
            <a:off x="5090262" y="643466"/>
            <a:ext cx="6154807" cy="5568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985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7CDB7CE-3D4F-4118-83C1-F76C8CF7B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s-ES" sz="4000">
                <a:solidFill>
                  <a:srgbClr val="FFFFFF"/>
                </a:solidFill>
              </a:rPr>
              <a:t>DIAGNÓSTICO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E006CC2-B2D0-4F9A-A59C-C452656BD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3200" b="1" dirty="0">
                <a:solidFill>
                  <a:srgbClr val="000000"/>
                </a:solidFill>
              </a:rPr>
              <a:t>ICTUS ISQUÉMICO EN REGIÓN FRONTOPARIETAL IZQUIERDA DE ETIOLOGÍA INDETERMINADA</a:t>
            </a:r>
          </a:p>
          <a:p>
            <a:pPr marL="0" indent="0" algn="ctr">
              <a:buNone/>
            </a:pPr>
            <a:r>
              <a:rPr lang="es-ES" sz="2000" dirty="0">
                <a:solidFill>
                  <a:srgbClr val="000000"/>
                </a:solidFill>
              </a:rPr>
              <a:t> 	</a:t>
            </a:r>
          </a:p>
          <a:p>
            <a:pPr marL="0" indent="0" algn="ctr">
              <a:buNone/>
            </a:pPr>
            <a:r>
              <a:rPr lang="es-ES" sz="2000" dirty="0"/>
              <a:t>(ECO-DOPPLER MMII y TELEMETRÍA normales)</a:t>
            </a:r>
          </a:p>
          <a:p>
            <a:pPr marL="0" indent="0">
              <a:buNone/>
            </a:pPr>
            <a:endParaRPr lang="es-E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0744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82</Words>
  <Application>Microsoft Office PowerPoint</Application>
  <PresentationFormat>Panorámica</PresentationFormat>
  <Paragraphs>14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CASO CLÍNICO NEUROLOGÍA</vt:lpstr>
      <vt:lpstr>RESUMEN DEL CASO</vt:lpstr>
      <vt:lpstr>RMN</vt:lpstr>
      <vt:lpstr>DIAGNÓSTICO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CLÍNICO NEUROLOGÍA</dc:title>
  <dc:creator>Martí Panadero Soler</dc:creator>
  <cp:lastModifiedBy>Martí Panadero Soler</cp:lastModifiedBy>
  <cp:revision>1</cp:revision>
  <dcterms:created xsi:type="dcterms:W3CDTF">2019-05-12T10:59:05Z</dcterms:created>
  <dcterms:modified xsi:type="dcterms:W3CDTF">2019-05-12T11:00:38Z</dcterms:modified>
</cp:coreProperties>
</file>