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2E0C3-061B-4593-A8F4-B4637F070B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7D04191-8CE0-4037-BDF0-D30E9C5B1D06}">
      <dgm:prSet/>
      <dgm:spPr/>
      <dgm:t>
        <a:bodyPr/>
        <a:lstStyle/>
        <a:p>
          <a:r>
            <a:rPr lang="es-ES"/>
            <a:t>LEISHMANIASIS CUTÁNEA</a:t>
          </a:r>
          <a:endParaRPr lang="en-US"/>
        </a:p>
      </dgm:t>
    </dgm:pt>
    <dgm:pt modelId="{AF781E44-4223-44B5-AF69-001AE5CC67E5}" type="parTrans" cxnId="{B5D8D229-7224-48AA-AF54-C683A3A05855}">
      <dgm:prSet/>
      <dgm:spPr/>
      <dgm:t>
        <a:bodyPr/>
        <a:lstStyle/>
        <a:p>
          <a:endParaRPr lang="en-US"/>
        </a:p>
      </dgm:t>
    </dgm:pt>
    <dgm:pt modelId="{F76BA53F-60BF-4146-B2A1-DA1C7F9C5B10}" type="sibTrans" cxnId="{B5D8D229-7224-48AA-AF54-C683A3A05855}">
      <dgm:prSet/>
      <dgm:spPr/>
      <dgm:t>
        <a:bodyPr/>
        <a:lstStyle/>
        <a:p>
          <a:endParaRPr lang="en-US"/>
        </a:p>
      </dgm:t>
    </dgm:pt>
    <dgm:pt modelId="{245C1B0F-0B4F-4BF4-B8DD-2DB83861EEE3}">
      <dgm:prSet/>
      <dgm:spPr/>
      <dgm:t>
        <a:bodyPr/>
        <a:lstStyle/>
        <a:p>
          <a:r>
            <a:rPr lang="es-ES" dirty="0"/>
            <a:t>SEROLOGÍA POSITIVA</a:t>
          </a:r>
          <a:endParaRPr lang="en-US" dirty="0"/>
        </a:p>
      </dgm:t>
    </dgm:pt>
    <dgm:pt modelId="{AFEFD248-211B-4C4F-8F99-85A9919A9C6F}" type="parTrans" cxnId="{EE950284-B85F-437D-8A66-5F84DC2544ED}">
      <dgm:prSet/>
      <dgm:spPr/>
      <dgm:t>
        <a:bodyPr/>
        <a:lstStyle/>
        <a:p>
          <a:endParaRPr lang="en-US"/>
        </a:p>
      </dgm:t>
    </dgm:pt>
    <dgm:pt modelId="{022501B6-D464-43F7-8432-7997A3004122}" type="sibTrans" cxnId="{EE950284-B85F-437D-8A66-5F84DC2544ED}">
      <dgm:prSet/>
      <dgm:spPr/>
      <dgm:t>
        <a:bodyPr/>
        <a:lstStyle/>
        <a:p>
          <a:endParaRPr lang="en-US"/>
        </a:p>
      </dgm:t>
    </dgm:pt>
    <dgm:pt modelId="{350F345A-1C3F-437B-872A-8A195A16B4AB}" type="pres">
      <dgm:prSet presAssocID="{C712E0C3-061B-4593-A8F4-B4637F070B01}" presName="root" presStyleCnt="0">
        <dgm:presLayoutVars>
          <dgm:dir/>
          <dgm:resizeHandles val="exact"/>
        </dgm:presLayoutVars>
      </dgm:prSet>
      <dgm:spPr/>
    </dgm:pt>
    <dgm:pt modelId="{146D6B6A-9934-499B-B018-D16D637F112F}" type="pres">
      <dgm:prSet presAssocID="{37D04191-8CE0-4037-BDF0-D30E9C5B1D06}" presName="compNode" presStyleCnt="0"/>
      <dgm:spPr/>
    </dgm:pt>
    <dgm:pt modelId="{61F9F909-43EC-435F-8923-FA355E612D34}" type="pres">
      <dgm:prSet presAssocID="{37D04191-8CE0-4037-BDF0-D30E9C5B1D06}" presName="bgRect" presStyleLbl="bgShp" presStyleIdx="0" presStyleCnt="2"/>
      <dgm:spPr/>
    </dgm:pt>
    <dgm:pt modelId="{49595649-E2F0-467D-8032-8AB86119C56C}" type="pres">
      <dgm:prSet presAssocID="{37D04191-8CE0-4037-BDF0-D30E9C5B1D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ro"/>
        </a:ext>
      </dgm:extLst>
    </dgm:pt>
    <dgm:pt modelId="{E60EA6FD-B780-4B22-9DE2-835E8B936F18}" type="pres">
      <dgm:prSet presAssocID="{37D04191-8CE0-4037-BDF0-D30E9C5B1D06}" presName="spaceRect" presStyleCnt="0"/>
      <dgm:spPr/>
    </dgm:pt>
    <dgm:pt modelId="{14D6578C-804D-4324-86A5-39662D23137A}" type="pres">
      <dgm:prSet presAssocID="{37D04191-8CE0-4037-BDF0-D30E9C5B1D06}" presName="parTx" presStyleLbl="revTx" presStyleIdx="0" presStyleCnt="2">
        <dgm:presLayoutVars>
          <dgm:chMax val="0"/>
          <dgm:chPref val="0"/>
        </dgm:presLayoutVars>
      </dgm:prSet>
      <dgm:spPr/>
    </dgm:pt>
    <dgm:pt modelId="{45BE4DA0-D999-48CC-9FD3-E290E9C977CC}" type="pres">
      <dgm:prSet presAssocID="{F76BA53F-60BF-4146-B2A1-DA1C7F9C5B10}" presName="sibTrans" presStyleCnt="0"/>
      <dgm:spPr/>
    </dgm:pt>
    <dgm:pt modelId="{EE899F66-9E60-462A-A078-32152AA06DEA}" type="pres">
      <dgm:prSet presAssocID="{245C1B0F-0B4F-4BF4-B8DD-2DB83861EEE3}" presName="compNode" presStyleCnt="0"/>
      <dgm:spPr/>
    </dgm:pt>
    <dgm:pt modelId="{95099D37-58C2-44D5-8BCC-515B687AD59A}" type="pres">
      <dgm:prSet presAssocID="{245C1B0F-0B4F-4BF4-B8DD-2DB83861EEE3}" presName="bgRect" presStyleLbl="bgShp" presStyleIdx="1" presStyleCnt="2"/>
      <dgm:spPr/>
    </dgm:pt>
    <dgm:pt modelId="{02FD79F0-7A96-4BE6-A3A0-E38DAE47D142}" type="pres">
      <dgm:prSet presAssocID="{245C1B0F-0B4F-4BF4-B8DD-2DB83861EE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11D637D7-E512-418F-9BDC-A0FF1387142A}" type="pres">
      <dgm:prSet presAssocID="{245C1B0F-0B4F-4BF4-B8DD-2DB83861EEE3}" presName="spaceRect" presStyleCnt="0"/>
      <dgm:spPr/>
    </dgm:pt>
    <dgm:pt modelId="{49D0A39E-6B7B-451F-A1D8-89C64B9D0BB8}" type="pres">
      <dgm:prSet presAssocID="{245C1B0F-0B4F-4BF4-B8DD-2DB83861EEE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5D8D229-7224-48AA-AF54-C683A3A05855}" srcId="{C712E0C3-061B-4593-A8F4-B4637F070B01}" destId="{37D04191-8CE0-4037-BDF0-D30E9C5B1D06}" srcOrd="0" destOrd="0" parTransId="{AF781E44-4223-44B5-AF69-001AE5CC67E5}" sibTransId="{F76BA53F-60BF-4146-B2A1-DA1C7F9C5B10}"/>
    <dgm:cxn modelId="{5F480157-EF03-4DA5-9898-1BC73DA6C30C}" type="presOf" srcId="{C712E0C3-061B-4593-A8F4-B4637F070B01}" destId="{350F345A-1C3F-437B-872A-8A195A16B4AB}" srcOrd="0" destOrd="0" presId="urn:microsoft.com/office/officeart/2018/2/layout/IconVerticalSolidList"/>
    <dgm:cxn modelId="{EE950284-B85F-437D-8A66-5F84DC2544ED}" srcId="{C712E0C3-061B-4593-A8F4-B4637F070B01}" destId="{245C1B0F-0B4F-4BF4-B8DD-2DB83861EEE3}" srcOrd="1" destOrd="0" parTransId="{AFEFD248-211B-4C4F-8F99-85A9919A9C6F}" sibTransId="{022501B6-D464-43F7-8432-7997A3004122}"/>
    <dgm:cxn modelId="{01041DBD-ED65-4012-B5E3-CFF2DC4714F9}" type="presOf" srcId="{245C1B0F-0B4F-4BF4-B8DD-2DB83861EEE3}" destId="{49D0A39E-6B7B-451F-A1D8-89C64B9D0BB8}" srcOrd="0" destOrd="0" presId="urn:microsoft.com/office/officeart/2018/2/layout/IconVerticalSolidList"/>
    <dgm:cxn modelId="{EE3EBFC4-697E-495D-9755-2F5560B61EB2}" type="presOf" srcId="{37D04191-8CE0-4037-BDF0-D30E9C5B1D06}" destId="{14D6578C-804D-4324-86A5-39662D23137A}" srcOrd="0" destOrd="0" presId="urn:microsoft.com/office/officeart/2018/2/layout/IconVerticalSolidList"/>
    <dgm:cxn modelId="{F9BD2370-8E50-4B17-BF51-5C58C6B16D47}" type="presParOf" srcId="{350F345A-1C3F-437B-872A-8A195A16B4AB}" destId="{146D6B6A-9934-499B-B018-D16D637F112F}" srcOrd="0" destOrd="0" presId="urn:microsoft.com/office/officeart/2018/2/layout/IconVerticalSolidList"/>
    <dgm:cxn modelId="{33CA707F-B7F3-4E96-BC0D-778566A6508E}" type="presParOf" srcId="{146D6B6A-9934-499B-B018-D16D637F112F}" destId="{61F9F909-43EC-435F-8923-FA355E612D34}" srcOrd="0" destOrd="0" presId="urn:microsoft.com/office/officeart/2018/2/layout/IconVerticalSolidList"/>
    <dgm:cxn modelId="{7F65E33E-35FC-4285-9F18-ED8DFC7FA54B}" type="presParOf" srcId="{146D6B6A-9934-499B-B018-D16D637F112F}" destId="{49595649-E2F0-467D-8032-8AB86119C56C}" srcOrd="1" destOrd="0" presId="urn:microsoft.com/office/officeart/2018/2/layout/IconVerticalSolidList"/>
    <dgm:cxn modelId="{E871BDDF-E6F0-48E1-A953-551E01FEABD7}" type="presParOf" srcId="{146D6B6A-9934-499B-B018-D16D637F112F}" destId="{E60EA6FD-B780-4B22-9DE2-835E8B936F18}" srcOrd="2" destOrd="0" presId="urn:microsoft.com/office/officeart/2018/2/layout/IconVerticalSolidList"/>
    <dgm:cxn modelId="{6E6EB50C-B292-4121-95D7-BBBCBD904DF7}" type="presParOf" srcId="{146D6B6A-9934-499B-B018-D16D637F112F}" destId="{14D6578C-804D-4324-86A5-39662D23137A}" srcOrd="3" destOrd="0" presId="urn:microsoft.com/office/officeart/2018/2/layout/IconVerticalSolidList"/>
    <dgm:cxn modelId="{5CF880DF-68BF-4ECB-A0B4-74C9D2DB4B5E}" type="presParOf" srcId="{350F345A-1C3F-437B-872A-8A195A16B4AB}" destId="{45BE4DA0-D999-48CC-9FD3-E290E9C977CC}" srcOrd="1" destOrd="0" presId="urn:microsoft.com/office/officeart/2018/2/layout/IconVerticalSolidList"/>
    <dgm:cxn modelId="{7BECCF7F-8292-4A0D-A8F4-3E210A9CF995}" type="presParOf" srcId="{350F345A-1C3F-437B-872A-8A195A16B4AB}" destId="{EE899F66-9E60-462A-A078-32152AA06DEA}" srcOrd="2" destOrd="0" presId="urn:microsoft.com/office/officeart/2018/2/layout/IconVerticalSolidList"/>
    <dgm:cxn modelId="{96735C97-B826-4A0A-90A1-CCBBE795AA84}" type="presParOf" srcId="{EE899F66-9E60-462A-A078-32152AA06DEA}" destId="{95099D37-58C2-44D5-8BCC-515B687AD59A}" srcOrd="0" destOrd="0" presId="urn:microsoft.com/office/officeart/2018/2/layout/IconVerticalSolidList"/>
    <dgm:cxn modelId="{5B4C7B66-7C28-4B82-8EB3-0EE53C9F621C}" type="presParOf" srcId="{EE899F66-9E60-462A-A078-32152AA06DEA}" destId="{02FD79F0-7A96-4BE6-A3A0-E38DAE47D142}" srcOrd="1" destOrd="0" presId="urn:microsoft.com/office/officeart/2018/2/layout/IconVerticalSolidList"/>
    <dgm:cxn modelId="{7785AE6F-30F1-4239-8369-4D6EC5DF4EF7}" type="presParOf" srcId="{EE899F66-9E60-462A-A078-32152AA06DEA}" destId="{11D637D7-E512-418F-9BDC-A0FF1387142A}" srcOrd="2" destOrd="0" presId="urn:microsoft.com/office/officeart/2018/2/layout/IconVerticalSolidList"/>
    <dgm:cxn modelId="{8019555E-3C88-40CC-90D3-E39CAC964F49}" type="presParOf" srcId="{EE899F66-9E60-462A-A078-32152AA06DEA}" destId="{49D0A39E-6B7B-451F-A1D8-89C64B9D0B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F909-43EC-435F-8923-FA355E612D3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95649-E2F0-467D-8032-8AB86119C56C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578C-804D-4324-86A5-39662D23137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LEISHMANIASIS CUTÁNEA</a:t>
          </a:r>
          <a:endParaRPr lang="en-US" sz="2500" kern="1200"/>
        </a:p>
      </dsp:txBody>
      <dsp:txXfrm>
        <a:off x="2039300" y="956381"/>
        <a:ext cx="4474303" cy="1765627"/>
      </dsp:txXfrm>
    </dsp:sp>
    <dsp:sp modelId="{95099D37-58C2-44D5-8BCC-515B687AD59A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D79F0-7A96-4BE6-A3A0-E38DAE47D142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0A39E-6B7B-451F-A1D8-89C64B9D0BB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SEROLOGÍA POSITIVA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1A7F-A171-43A8-A7A2-8B4624E18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20C746-3B1C-49A8-A5D5-9D1D5C601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50FE5-1A7F-4FFF-9CE4-22C94D3B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06D09-81AF-460E-A953-15AA6FFE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5E011-C323-4C45-88F9-1C45B9FD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2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82E12-3EB5-49A5-8206-76581504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42C08A-BF30-467F-8191-7D33939C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5A9CA3-C876-4610-A89B-693DF12C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93B20-AAE3-47BE-B9C1-61587900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CC6F4-C7E8-4A49-AB78-567A9676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57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9182C-9ADB-4024-9C53-82FE9620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363170-6F6A-492D-B20A-87BF4D07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ED654-A2F0-4F3C-87DB-0E824DD8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94B2C-681C-4468-AAC9-319CA236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A146DD-A542-4E66-BCD2-5F1539B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40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1255A-7BDF-41E0-84CB-63F84E8C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7F9E4-0A21-4233-8BC7-51FB2F840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1523F-CB7A-4F78-A90B-683785D5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7CBC9-5CF3-40C0-B00C-DA22AADE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F0D89-3665-4394-A567-B0B37695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6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890C2-8A77-47B5-A61B-B7EC733D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84013-AC91-4366-8B99-6B68E17D7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81F268-4ECB-4620-9F65-64344F3E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187B8-70D2-49BF-88EA-4C3550D4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42880-26BE-4350-AA7E-CB7F5568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1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2EB66-7ABE-4912-BE76-D8EB2779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6C4AB3-61A9-400A-9F3B-A9AD1922A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744D27-3D9B-4B84-8B36-21E77C068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A056C-A0AA-4A53-B0BF-9FE0DA8E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F4E83-F7AC-4D78-B46E-CF20A075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8599DA-BEBC-42C4-B180-536E0D67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57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9A83-836A-4B27-84CD-990BBC83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6071AD-4627-48D0-B3D3-D1D4E12F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6EE550-C30C-4930-A63F-7E8ECABB0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07A045-70CB-4DD3-814D-609F27B26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2B287C-590A-448B-BAAC-EA2255E61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79619C-654B-4755-923A-E9B0D142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AB316D-F40A-44A0-8E29-B3D5E0A2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4D0F2A-EF5F-4A9B-9167-0FE91BD8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1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E37C8-2F21-4834-B341-02FBD580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B39BDB-3615-42D6-A3DA-D06B69A7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12A173-15DB-4F5D-8837-C4425457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B4B116-B53A-48BC-96B6-9AF944E5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4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58662D-1F20-4FF9-8EE7-3294A71E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39A7E9-E96F-4A5A-92D3-E903B67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457334-B3F4-4680-8121-340C9557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0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3B640-AB8B-4913-9263-A8D0E0BD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0A985-A2FF-42B7-BF27-B35BF01E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DF008C-451A-4C04-9340-F7B084F5D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80A168-F7A7-42A6-A52E-A3D4C261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A48F37-0A0D-4C5E-A306-2DBE1E92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835D9D-78CC-463B-ADC0-4D9CE776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97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69C42-C243-4703-AD12-6BC9F51F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1E942F-E5D2-444F-93CB-AC09E82E5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45C2-0181-4248-93AA-42086AB40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35A570-5F9A-4289-8BC6-E00F6A9E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34F0FF-EBA8-468C-8C0C-741C76FC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400241-18E9-4704-A772-6A401E80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1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7B9066-8390-4F63-832D-07840930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B93AC-51AE-4B3F-9094-493D80063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D23A2-A013-4853-B7E2-4FEA64C90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9C37-0F05-4212-BB33-C5BDC4ABB7D8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CC45C-C2AC-4146-8A1C-585D6980E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2D2EE-6196-491B-A6B5-030282E39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51E6-EE4E-4325-9370-C91F4FF1C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4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80CBE7-0F0D-4EBB-8817-47C28FBE1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CASO CLÍNICO</a:t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dirty="0">
                <a:solidFill>
                  <a:srgbClr val="FFFFFF"/>
                </a:solidFill>
              </a:rPr>
              <a:t>INFECCIOSAS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36FBB0-F050-4CFC-8FB7-4AF39883F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185540"/>
          </a:xfrm>
        </p:spPr>
        <p:txBody>
          <a:bodyPr>
            <a:normAutofit/>
          </a:bodyPr>
          <a:lstStyle/>
          <a:p>
            <a:r>
              <a:rPr lang="es-ES" sz="1400" dirty="0">
                <a:solidFill>
                  <a:srgbClr val="FFFFFF"/>
                </a:solidFill>
              </a:rPr>
              <a:t>MARTÍ PANADERO SOLER (1842)</a:t>
            </a:r>
          </a:p>
          <a:p>
            <a:r>
              <a:rPr lang="es-ES" sz="1400" dirty="0">
                <a:solidFill>
                  <a:srgbClr val="FFFFFF"/>
                </a:solidFill>
              </a:rPr>
              <a:t>HGUE</a:t>
            </a:r>
          </a:p>
          <a:p>
            <a:r>
              <a:rPr lang="es-ES" sz="1400" dirty="0">
                <a:solidFill>
                  <a:srgbClr val="FFFFFF"/>
                </a:solidFill>
              </a:rPr>
              <a:t>AUTORIZADO POR EL DR. PADILLA (UEI)</a:t>
            </a:r>
          </a:p>
        </p:txBody>
      </p:sp>
    </p:spTree>
    <p:extLst>
      <p:ext uri="{BB962C8B-B14F-4D97-AF65-F5344CB8AC3E}">
        <p14:creationId xmlns:p14="http://schemas.microsoft.com/office/powerpoint/2010/main" val="14370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0E89-2885-4F19-9E0E-B64DD7A0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s-ES"/>
              <a:t>RESUMEN DEL CASO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A331B-A852-4F4A-8607-25C0B631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s-ES" sz="2400"/>
              <a:t>Varón de </a:t>
            </a:r>
            <a:r>
              <a:rPr lang="es-ES" sz="2400" b="1"/>
              <a:t>60 años </a:t>
            </a:r>
          </a:p>
          <a:p>
            <a:r>
              <a:rPr lang="es-ES" sz="2400"/>
              <a:t>Lesión pabellón auricular derecho</a:t>
            </a:r>
          </a:p>
          <a:p>
            <a:r>
              <a:rPr lang="es-ES" sz="2400" b="1"/>
              <a:t>3 meses </a:t>
            </a:r>
            <a:r>
              <a:rPr lang="es-ES" sz="2400"/>
              <a:t>de evolución</a:t>
            </a:r>
          </a:p>
          <a:p>
            <a:r>
              <a:rPr lang="es-ES" sz="2400"/>
              <a:t>Sin antecedentes de interés</a:t>
            </a:r>
          </a:p>
          <a:p>
            <a:r>
              <a:rPr lang="es-ES" sz="2400" b="1"/>
              <a:t>No fiebre</a:t>
            </a:r>
          </a:p>
          <a:p>
            <a:r>
              <a:rPr lang="es-ES" sz="2400"/>
              <a:t>Vive en el campo y tiene varios </a:t>
            </a:r>
            <a:r>
              <a:rPr lang="es-ES" sz="2400" b="1"/>
              <a:t>perros</a:t>
            </a:r>
          </a:p>
          <a:p>
            <a:r>
              <a:rPr lang="es-ES" sz="2400"/>
              <a:t>Refractario al ATB empírico pautado por MAP</a:t>
            </a:r>
            <a:endParaRPr lang="es-ES" sz="240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D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99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ocumento">
            <a:extLst>
              <a:ext uri="{FF2B5EF4-FFF2-40B4-BE49-F238E27FC236}">
                <a16:creationId xmlns:a16="http://schemas.microsoft.com/office/drawing/2014/main" id="{45CA7CB1-6E57-4F16-9205-6654B986F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48221-04A4-472F-9517-306A18A0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43752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BIOPSIA</a:t>
            </a:r>
          </a:p>
        </p:txBody>
      </p:sp>
      <p:pic>
        <p:nvPicPr>
          <p:cNvPr id="14" name="Marcador de contenido 3" descr="Imagen que contiene tocado, ropa&#10;&#10;Descripción generada automáticamente">
            <a:extLst>
              <a:ext uri="{FF2B5EF4-FFF2-40B4-BE49-F238E27FC236}">
                <a16:creationId xmlns:a16="http://schemas.microsoft.com/office/drawing/2014/main" id="{E58C7389-61B0-4351-BF2F-FEEF91417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4" b="2"/>
          <a:stretch/>
        </p:blipFill>
        <p:spPr>
          <a:xfrm rot="5400000">
            <a:off x="-342247" y="1380024"/>
            <a:ext cx="6062601" cy="4097950"/>
          </a:xfrm>
          <a:prstGeom prst="rect">
            <a:avLst/>
          </a:prstGeom>
          <a:effectLst/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613A387-97DA-450E-BA75-CEC307E8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2400" b="1" dirty="0"/>
              <a:t>MACROSCÓPICA</a:t>
            </a:r>
            <a:r>
              <a:rPr lang="es-ES" sz="2400" dirty="0"/>
              <a:t>: punch cutáneo de 3 x 4 </a:t>
            </a:r>
            <a:r>
              <a:rPr lang="es-ES" sz="2400" dirty="0" err="1"/>
              <a:t>mm.</a:t>
            </a:r>
            <a:endParaRPr lang="es-ES" sz="2400" dirty="0"/>
          </a:p>
          <a:p>
            <a:endParaRPr lang="es-ES" sz="2400" dirty="0"/>
          </a:p>
          <a:p>
            <a:pPr>
              <a:lnSpc>
                <a:spcPct val="100000"/>
              </a:lnSpc>
            </a:pPr>
            <a:r>
              <a:rPr lang="es-ES" sz="2400" b="1" dirty="0"/>
              <a:t>MICROSCÓPICA</a:t>
            </a:r>
            <a:r>
              <a:rPr lang="es-ES" sz="2400" dirty="0"/>
              <a:t>: dermatitis inflamatoria que muestra numerosos histiocitos con microorganismos intracitoplasmáticos compatibles con </a:t>
            </a:r>
            <a:r>
              <a:rPr lang="es-ES" sz="2400" dirty="0" err="1"/>
              <a:t>amastigotes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D78EA0-CF44-476F-80A4-D015817B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DIAGNÓSTICO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B5787ED-A93A-4B82-A798-C9F9AC811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248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937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CASO CLÍNICO INFECCIOSAS</vt:lpstr>
      <vt:lpstr>RESUMEN DEL CASO</vt:lpstr>
      <vt:lpstr>BIOPSIA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INFECCIOSAS</dc:title>
  <dc:creator>Martí Panadero Soler</dc:creator>
  <cp:lastModifiedBy>Martí Panadero Soler</cp:lastModifiedBy>
  <cp:revision>2</cp:revision>
  <dcterms:created xsi:type="dcterms:W3CDTF">2019-05-12T10:36:38Z</dcterms:created>
  <dcterms:modified xsi:type="dcterms:W3CDTF">2019-05-12T10:44:10Z</dcterms:modified>
</cp:coreProperties>
</file>