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/>
    <p:restoredTop sz="94615"/>
  </p:normalViewPr>
  <p:slideViewPr>
    <p:cSldViewPr snapToGrid="0" snapToObjects="1">
      <p:cViewPr varScale="1">
        <p:scale>
          <a:sx n="88" d="100"/>
          <a:sy n="88" d="100"/>
        </p:scale>
        <p:origin x="3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648EB-91C3-FE4E-AD62-F9F8EB59E0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120" y="-116452"/>
            <a:ext cx="10356111" cy="3731859"/>
          </a:xfrm>
        </p:spPr>
        <p:txBody>
          <a:bodyPr/>
          <a:lstStyle/>
          <a:p>
            <a:pPr algn="ctr"/>
            <a:r>
              <a:rPr lang="es-ES" b="1" dirty="0"/>
              <a:t>DIAGNÓSTICO A PRIMERA VISTA</a:t>
            </a:r>
            <a:r>
              <a:rPr lang="es-ES" dirty="0"/>
              <a:t> </a:t>
            </a:r>
            <a:br>
              <a:rPr lang="es-ES" dirty="0"/>
            </a:br>
            <a:r>
              <a:rPr lang="es-ES" dirty="0"/>
              <a:t>DIGESTIVO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C5A28D-78B3-1A4B-ADE7-90F47C3BC9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8700189" cy="2307437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s-E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TALLERES INTEGRADOS III</a:t>
            </a:r>
          </a:p>
          <a:p>
            <a:pPr algn="l">
              <a:spcBef>
                <a:spcPts val="0"/>
              </a:spcBef>
            </a:pPr>
            <a:r>
              <a:rPr lang="es-E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GRUPO 11-12</a:t>
            </a:r>
          </a:p>
          <a:p>
            <a:pPr algn="l">
              <a:spcBef>
                <a:spcPts val="0"/>
              </a:spcBef>
            </a:pPr>
            <a:r>
              <a:rPr lang="es-E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 General Universitario de Elche </a:t>
            </a:r>
          </a:p>
          <a:p>
            <a:pPr algn="l">
              <a:spcBef>
                <a:spcPts val="0"/>
              </a:spcBef>
            </a:pPr>
            <a:r>
              <a:rPr lang="es-E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Caso comprobado por la Dra. Picó </a:t>
            </a:r>
          </a:p>
          <a:p>
            <a:pPr algn="l">
              <a:spcBef>
                <a:spcPts val="0"/>
              </a:spcBef>
            </a:pPr>
            <a:r>
              <a:rPr lang="es-E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MARÍA TERESA MACIÁ CANDELA, 1893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409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529667-B05C-574A-BA07-FA77F21E8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829" y="290287"/>
            <a:ext cx="10171138" cy="6567713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Motivo de consulta: hombre de 71 años de edad que ingresa por fiebre y dolor abdominal de varias horas de evolución. </a:t>
            </a:r>
          </a:p>
          <a:p>
            <a:pPr fontAlgn="base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Antecedentes personales:</a:t>
            </a:r>
          </a:p>
          <a:p>
            <a:pPr lvl="1" fontAlgn="base"/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No RAM. No hábitos tóxicos. No HTA, no DLP, DM. </a:t>
            </a:r>
          </a:p>
          <a:p>
            <a:pPr lvl="1" fontAlgn="base"/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Ingreso en Digestivo por pancreatitis aguda necrotizante de origen biliar grave, incluido en lista de espera para colecistectomía.</a:t>
            </a:r>
          </a:p>
          <a:p>
            <a:pPr lvl="1" fontAlgn="base"/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Tratamiento: </a:t>
            </a:r>
            <a:r>
              <a:rPr lang="es-E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Keron</a:t>
            </a: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E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Metformina</a:t>
            </a: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E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Tebetane</a:t>
            </a: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, Omeprazol.</a:t>
            </a:r>
          </a:p>
          <a:p>
            <a:pPr fontAlgn="base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Hombre de 71 años que acude a Urgencias por dolor abdominal epigástrico de intensidad moderada con buen control con analgesia oral asociado a fiebre de 37,8ºC. No náuseas, vómitos ni otros síntomas. No ictericia, coluria ni acolia.</a:t>
            </a:r>
          </a:p>
          <a:p>
            <a:pPr fontAlgn="base"/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Exploración física:</a:t>
            </a:r>
          </a:p>
          <a:p>
            <a:pPr lvl="1" fontAlgn="base"/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BEG. FC:97. TA:106/75. Paciente estable, consciente y orientado. </a:t>
            </a:r>
          </a:p>
          <a:p>
            <a:pPr lvl="1" fontAlgn="base"/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AC: rítmico sin soplos. AP: MVC sin ruidos sobreañadidos ni áreas de </a:t>
            </a:r>
            <a:r>
              <a:rPr lang="es-E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hipofonesis</a:t>
            </a: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1" fontAlgn="base"/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Abdomen blanco, </a:t>
            </a:r>
            <a:r>
              <a:rPr lang="es-E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depresible</a:t>
            </a: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, doloroso a la palpación de epigastrio donde se palpa sensación de </a:t>
            </a:r>
            <a:r>
              <a:rPr lang="es-E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empastamiento</a:t>
            </a: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, con signos dudosos de irritación peritoneal.</a:t>
            </a:r>
          </a:p>
          <a:p>
            <a:pPr lvl="1" fontAlgn="base"/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EEII: no edemas, pulsos presentes.</a:t>
            </a:r>
          </a:p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Pruebas complementarias:</a:t>
            </a:r>
          </a:p>
          <a:p>
            <a:pPr lvl="1"/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AS: 14660 leucos, 87% N; Hb:13.2; plaquetas: 145000; IQ: 57%; PCR: 200; bioquímica completa normal. Lipasa normal.</a:t>
            </a:r>
          </a:p>
          <a:p>
            <a:pPr lvl="1"/>
            <a:r>
              <a:rPr lang="es-E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Rx</a:t>
            </a: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 tórax: sin hallazgos patológicos. </a:t>
            </a:r>
          </a:p>
          <a:p>
            <a:pPr marL="457200" lvl="1" indent="0" fontAlgn="base">
              <a:buNone/>
            </a:pPr>
            <a:endParaRPr lang="es-ES" dirty="0"/>
          </a:p>
          <a:p>
            <a:pPr lvl="1" fontAlgn="base"/>
            <a:endParaRPr lang="es-ES" dirty="0"/>
          </a:p>
          <a:p>
            <a:pPr marL="0" indent="0" fontAlgn="base">
              <a:buNone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839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rcador de contenido 10">
            <a:extLst>
              <a:ext uri="{FF2B5EF4-FFF2-40B4-BE49-F238E27FC236}">
                <a16:creationId xmlns:a16="http://schemas.microsoft.com/office/drawing/2014/main" id="{D43B64E4-A613-364C-8D99-0470E236D1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6807" b="13219"/>
          <a:stretch/>
        </p:blipFill>
        <p:spPr>
          <a:xfrm>
            <a:off x="467832" y="1270000"/>
            <a:ext cx="5272779" cy="5206044"/>
          </a:xfr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90C888F-A529-F448-91E0-ECFE5E73D47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t="15504" r="-1336" b="11318"/>
          <a:stretch/>
        </p:blipFill>
        <p:spPr>
          <a:xfrm>
            <a:off x="6205293" y="1163190"/>
            <a:ext cx="5214073" cy="5312854"/>
          </a:xfrm>
          <a:prstGeom prst="rect">
            <a:avLst/>
          </a:prstGeom>
        </p:spPr>
      </p:pic>
      <p:sp>
        <p:nvSpPr>
          <p:cNvPr id="15" name="Título 14">
            <a:extLst>
              <a:ext uri="{FF2B5EF4-FFF2-40B4-BE49-F238E27FC236}">
                <a16:creationId xmlns:a16="http://schemas.microsoft.com/office/drawing/2014/main" id="{5A89A995-CAC0-AE48-8EE2-56F5AD145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TAC </a:t>
            </a:r>
            <a:r>
              <a:rPr lang="es-E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abdominopélvico</a:t>
            </a: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714670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6FFF8-0A22-1144-95B2-55F11FCA2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Ecografía abdominal: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9F4AC890-3ED5-1345-855F-41E6DF1850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2784" b="23159"/>
          <a:stretch/>
        </p:blipFill>
        <p:spPr>
          <a:xfrm>
            <a:off x="1176398" y="1430073"/>
            <a:ext cx="5819825" cy="4439098"/>
          </a:xfrm>
        </p:spPr>
      </p:pic>
    </p:spTree>
    <p:extLst>
      <p:ext uri="{BB962C8B-B14F-4D97-AF65-F5344CB8AC3E}">
        <p14:creationId xmlns:p14="http://schemas.microsoft.com/office/powerpoint/2010/main" val="1294800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58C6D6-CABE-1B46-957D-BB5192427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423" y="574159"/>
            <a:ext cx="8678579" cy="5467204"/>
          </a:xfrm>
        </p:spPr>
        <p:txBody>
          <a:bodyPr/>
          <a:lstStyle/>
          <a:p>
            <a:pPr lvl="1"/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TAC abdominal: necrosis encapsuladas en la cabeza y cuerpo pancreático. Rarefacción de la grasa </a:t>
            </a:r>
            <a:r>
              <a:rPr lang="es-E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peripancreática</a:t>
            </a: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 con adenomegalias reactivas de pequeño tamaño en ña vecindad. </a:t>
            </a:r>
          </a:p>
          <a:p>
            <a:pPr lvl="1"/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Ecografía abdominal: colelitiasis</a:t>
            </a:r>
          </a:p>
          <a:p>
            <a:pPr lvl="1"/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Punción guiada por ecografía: colección </a:t>
            </a:r>
            <a:r>
              <a:rPr lang="es-E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peripancreática</a:t>
            </a: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 (probable necrosis encapsulada) en la cabeza pancreática. Se recogen muestras para estudios microbiológicos. </a:t>
            </a:r>
          </a:p>
          <a:p>
            <a:pPr lvl="1"/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Líquido quístico: aspecto purulento. 185000L/mm3. </a:t>
            </a:r>
            <a:r>
              <a:rPr lang="es-E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Prot</a:t>
            </a: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: &lt;2. Aumento amilasa y lipasa. </a:t>
            </a:r>
          </a:p>
          <a:p>
            <a:pPr lvl="1"/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Cultivo liquido quístico: se </a:t>
            </a:r>
            <a:r>
              <a:rPr lang="es-E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aisla</a:t>
            </a: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 estreptococo </a:t>
            </a:r>
            <a:r>
              <a:rPr lang="es-E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mitis</a:t>
            </a: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/ sensible a </a:t>
            </a:r>
            <a:r>
              <a:rPr lang="es-E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cefotaxima</a:t>
            </a: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68545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1D7583-AE24-4C49-A09E-621B581F8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429" y="232229"/>
            <a:ext cx="8838573" cy="5809133"/>
          </a:xfrm>
        </p:spPr>
        <p:txBody>
          <a:bodyPr/>
          <a:lstStyle/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DIAGNÓSTICO: COLECCIÓN NECRÓTICA PANCREÁTICA INFECTADA</a:t>
            </a:r>
          </a:p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Otros diagnósticos: colelitiasis</a:t>
            </a:r>
          </a:p>
          <a:p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TTO: QUISTOGASTROSTOMÍA Y NECROSECTOMÍA ENDOSCÓPICA</a:t>
            </a:r>
          </a:p>
          <a:p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Intervención quirúrgica para algunos </a:t>
            </a:r>
            <a:r>
              <a:rPr lang="es-E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pseudoquistes</a:t>
            </a:r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 de cuerpo y cola de páncreas de un gran tamaño, que se abomban sobre la cara posterior del estómago.</a:t>
            </a:r>
          </a:p>
          <a:p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La intervención se realiza abriendo la cara anterior del estómago y desde dentro del estómago se realiza una ventana en la pared común entre la cara posterior del estómago y la pared anterior del </a:t>
            </a:r>
            <a:r>
              <a:rPr lang="es-E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pseudoquiste</a:t>
            </a:r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. Una vez suturada la pared del quiste a la pared del estómago queda permanentemente comunicado y vacía al estómago hasta su colapso completo.</a:t>
            </a:r>
          </a:p>
          <a:p>
            <a:pPr marL="0" indent="0">
              <a:buNone/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En esta imagen podemos observar como el </a:t>
            </a:r>
            <a:r>
              <a:rPr lang="es-ES" dirty="0" err="1">
                <a:latin typeface="Calibri" panose="020F0502020204030204" pitchFamily="34" charset="0"/>
                <a:cs typeface="Calibri" panose="020F0502020204030204" pitchFamily="34" charset="0"/>
              </a:rPr>
              <a:t>stent</a:t>
            </a: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 que se ha colocado está drenando al estómago. 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Picture 2" descr="https://lh5.googleusercontent.com/5jdx_3521ISlj0FzhAgBNmYhY4cV0Zq2hef-RFJ6oJtqCVoW9ipzbrl8lKHCqFoBa0_Z-q8nIvM59AMrwcMaBIInmMjZ1NydPlpvOFSrqzpRCr4mD-fVaWgABMdtAFM6-AICmY0V0gs">
            <a:extLst>
              <a:ext uri="{FF2B5EF4-FFF2-40B4-BE49-F238E27FC236}">
                <a16:creationId xmlns:a16="http://schemas.microsoft.com/office/drawing/2014/main" id="{2429C9A4-9073-B44F-9F92-C606222ADB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49" t="34493" r="12261" b="24650"/>
          <a:stretch/>
        </p:blipFill>
        <p:spPr bwMode="auto">
          <a:xfrm>
            <a:off x="1911835" y="3418746"/>
            <a:ext cx="3596841" cy="3215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9077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Faceta</Template>
  <TotalTime>2986</TotalTime>
  <Words>465</Words>
  <Application>Microsoft Macintosh PowerPoint</Application>
  <PresentationFormat>Panorámica</PresentationFormat>
  <Paragraphs>35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Faceta</vt:lpstr>
      <vt:lpstr>DIAGNÓSTICO A PRIMERA VISTA  DIGESTIVO</vt:lpstr>
      <vt:lpstr>Presentación de PowerPoint</vt:lpstr>
      <vt:lpstr>TAC abdominopélvico: </vt:lpstr>
      <vt:lpstr>Ecografía abdominal: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Teresa Maciá</dc:creator>
  <cp:lastModifiedBy>Maria Teresa Maciá</cp:lastModifiedBy>
  <cp:revision>10</cp:revision>
  <dcterms:created xsi:type="dcterms:W3CDTF">2019-05-06T22:14:15Z</dcterms:created>
  <dcterms:modified xsi:type="dcterms:W3CDTF">2019-05-09T10:35:30Z</dcterms:modified>
</cp:coreProperties>
</file>