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9"/>
    <p:restoredTop sz="94615"/>
  </p:normalViewPr>
  <p:slideViewPr>
    <p:cSldViewPr snapToGrid="0" snapToObjects="1">
      <p:cViewPr varScale="1">
        <p:scale>
          <a:sx n="88" d="100"/>
          <a:sy n="88" d="100"/>
        </p:scale>
        <p:origin x="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5/9/19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D88FE-3FDB-624C-A7A9-254FEFD968FA}"/>
              </a:ext>
            </a:extLst>
          </p:cNvPr>
          <p:cNvSpPr>
            <a:spLocks noGrp="1"/>
          </p:cNvSpPr>
          <p:nvPr>
            <p:ph type="ctrTitle"/>
          </p:nvPr>
        </p:nvSpPr>
        <p:spPr>
          <a:xfrm>
            <a:off x="1507066" y="667657"/>
            <a:ext cx="9770533" cy="3383179"/>
          </a:xfrm>
        </p:spPr>
        <p:txBody>
          <a:bodyPr/>
          <a:lstStyle/>
          <a:p>
            <a:pPr algn="ctr"/>
            <a:r>
              <a:rPr lang="es-ES" b="1" dirty="0"/>
              <a:t>DIAGNÓSTICO A PRIMERA VISTA</a:t>
            </a:r>
            <a:r>
              <a:rPr lang="es-ES" dirty="0"/>
              <a:t> </a:t>
            </a:r>
            <a:br>
              <a:rPr lang="es-ES" dirty="0"/>
            </a:br>
            <a:r>
              <a:rPr lang="es-ES" dirty="0"/>
              <a:t>NEUMOLOGÍA</a:t>
            </a:r>
          </a:p>
        </p:txBody>
      </p:sp>
      <p:sp>
        <p:nvSpPr>
          <p:cNvPr id="3" name="Subtítulo 2">
            <a:extLst>
              <a:ext uri="{FF2B5EF4-FFF2-40B4-BE49-F238E27FC236}">
                <a16:creationId xmlns:a16="http://schemas.microsoft.com/office/drawing/2014/main" id="{7232B5CC-6EBB-264E-8C9D-0BCDE0E2D797}"/>
              </a:ext>
            </a:extLst>
          </p:cNvPr>
          <p:cNvSpPr>
            <a:spLocks noGrp="1"/>
          </p:cNvSpPr>
          <p:nvPr>
            <p:ph type="subTitle" idx="1"/>
          </p:nvPr>
        </p:nvSpPr>
        <p:spPr>
          <a:xfrm>
            <a:off x="1507067" y="4050834"/>
            <a:ext cx="8696476" cy="2016138"/>
          </a:xfrm>
        </p:spPr>
        <p:txBody>
          <a:bodyPr>
            <a:normAutofit fontScale="62500" lnSpcReduction="20000"/>
          </a:bodyPr>
          <a:lstStyle/>
          <a:p>
            <a:pPr algn="l">
              <a:spcBef>
                <a:spcPts val="0"/>
              </a:spcBef>
            </a:pPr>
            <a:r>
              <a:rPr lang="es-ES" sz="3500" dirty="0">
                <a:solidFill>
                  <a:schemeClr val="tx1"/>
                </a:solidFill>
                <a:latin typeface="Calibri" panose="020F0502020204030204" pitchFamily="34" charset="0"/>
                <a:cs typeface="Calibri" panose="020F0502020204030204" pitchFamily="34" charset="0"/>
              </a:rPr>
              <a:t>TALLERES INTEGRADOS III</a:t>
            </a:r>
          </a:p>
          <a:p>
            <a:pPr algn="l">
              <a:spcBef>
                <a:spcPts val="0"/>
              </a:spcBef>
            </a:pPr>
            <a:r>
              <a:rPr lang="es-ES" sz="3500" dirty="0">
                <a:solidFill>
                  <a:schemeClr val="tx1"/>
                </a:solidFill>
                <a:latin typeface="Calibri" panose="020F0502020204030204" pitchFamily="34" charset="0"/>
                <a:cs typeface="Calibri" panose="020F0502020204030204" pitchFamily="34" charset="0"/>
              </a:rPr>
              <a:t>GRUPO 11-12</a:t>
            </a:r>
          </a:p>
          <a:p>
            <a:pPr algn="l">
              <a:spcBef>
                <a:spcPts val="0"/>
              </a:spcBef>
            </a:pPr>
            <a:r>
              <a:rPr lang="es-ES" sz="3500" dirty="0">
                <a:solidFill>
                  <a:schemeClr val="tx1"/>
                </a:solidFill>
                <a:latin typeface="Calibri" panose="020F0502020204030204" pitchFamily="34" charset="0"/>
                <a:cs typeface="Calibri" panose="020F0502020204030204" pitchFamily="34" charset="0"/>
              </a:rPr>
              <a:t>Hospital General Universitario de Elche </a:t>
            </a:r>
          </a:p>
          <a:p>
            <a:pPr algn="l">
              <a:spcBef>
                <a:spcPts val="0"/>
              </a:spcBef>
            </a:pPr>
            <a:r>
              <a:rPr lang="es-ES" sz="3500" dirty="0">
                <a:solidFill>
                  <a:schemeClr val="tx1"/>
                </a:solidFill>
                <a:latin typeface="Calibri" panose="020F0502020204030204" pitchFamily="34" charset="0"/>
                <a:cs typeface="Calibri" panose="020F0502020204030204" pitchFamily="34" charset="0"/>
              </a:rPr>
              <a:t>Caso comprobado por la Dra. Soler </a:t>
            </a:r>
          </a:p>
          <a:p>
            <a:pPr algn="l">
              <a:spcBef>
                <a:spcPts val="0"/>
              </a:spcBef>
            </a:pPr>
            <a:r>
              <a:rPr lang="es-ES" sz="3500" dirty="0">
                <a:solidFill>
                  <a:schemeClr val="tx1"/>
                </a:solidFill>
                <a:latin typeface="Calibri" panose="020F0502020204030204" pitchFamily="34" charset="0"/>
                <a:cs typeface="Calibri" panose="020F0502020204030204" pitchFamily="34" charset="0"/>
              </a:rPr>
              <a:t>MARÍA TERESA MACIÁ CANDELA, 1893</a:t>
            </a:r>
          </a:p>
          <a:p>
            <a:br>
              <a:rPr lang="es-ES" dirty="0"/>
            </a:br>
            <a:endParaRPr lang="es-ES" dirty="0"/>
          </a:p>
        </p:txBody>
      </p:sp>
    </p:spTree>
    <p:extLst>
      <p:ext uri="{BB962C8B-B14F-4D97-AF65-F5344CB8AC3E}">
        <p14:creationId xmlns:p14="http://schemas.microsoft.com/office/powerpoint/2010/main" val="85916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12B43B-EA00-3342-9E67-1790B88E6B04}"/>
              </a:ext>
            </a:extLst>
          </p:cNvPr>
          <p:cNvSpPr>
            <a:spLocks noGrp="1"/>
          </p:cNvSpPr>
          <p:nvPr>
            <p:ph idx="1"/>
          </p:nvPr>
        </p:nvSpPr>
        <p:spPr>
          <a:xfrm>
            <a:off x="561220" y="549504"/>
            <a:ext cx="8596668" cy="5299753"/>
          </a:xfrm>
        </p:spPr>
        <p:txBody>
          <a:bodyPr>
            <a:normAutofit fontScale="47500" lnSpcReduction="20000"/>
          </a:bodyPr>
          <a:lstStyle/>
          <a:p>
            <a:pPr fontAlgn="base"/>
            <a:r>
              <a:rPr lang="es-ES" sz="3800" dirty="0">
                <a:latin typeface="Calibri" panose="020F0502020204030204" pitchFamily="34" charset="0"/>
                <a:cs typeface="Calibri" panose="020F0502020204030204" pitchFamily="34" charset="0"/>
              </a:rPr>
              <a:t>Motivo de consulta: paciente de 68 años que acude por </a:t>
            </a:r>
            <a:r>
              <a:rPr lang="es-ES" sz="3800" b="1" dirty="0">
                <a:latin typeface="Calibri" panose="020F0502020204030204" pitchFamily="34" charset="0"/>
                <a:cs typeface="Calibri" panose="020F0502020204030204" pitchFamily="34" charset="0"/>
              </a:rPr>
              <a:t>disnea de esfuerzo</a:t>
            </a:r>
            <a:r>
              <a:rPr lang="es-ES" sz="3800" dirty="0">
                <a:latin typeface="Calibri" panose="020F0502020204030204" pitchFamily="34" charset="0"/>
                <a:cs typeface="Calibri" panose="020F0502020204030204" pitchFamily="34" charset="0"/>
              </a:rPr>
              <a:t>.</a:t>
            </a:r>
          </a:p>
          <a:p>
            <a:pPr fontAlgn="base"/>
            <a:r>
              <a:rPr lang="es-ES" sz="3800" dirty="0">
                <a:latin typeface="Calibri" panose="020F0502020204030204" pitchFamily="34" charset="0"/>
                <a:cs typeface="Calibri" panose="020F0502020204030204" pitchFamily="34" charset="0"/>
              </a:rPr>
              <a:t>Antecedentes personales:</a:t>
            </a:r>
          </a:p>
          <a:p>
            <a:pPr lvl="1" fontAlgn="base"/>
            <a:r>
              <a:rPr lang="es-ES" sz="3800" dirty="0">
                <a:latin typeface="Calibri" panose="020F0502020204030204" pitchFamily="34" charset="0"/>
                <a:cs typeface="Calibri" panose="020F0502020204030204" pitchFamily="34" charset="0"/>
              </a:rPr>
              <a:t>No RAM. DM 2, DLP, no HTA. Ex-fumador de </a:t>
            </a:r>
            <a:r>
              <a:rPr lang="es-ES" sz="3800" u="sng" dirty="0">
                <a:latin typeface="Calibri" panose="020F0502020204030204" pitchFamily="34" charset="0"/>
                <a:cs typeface="Calibri" panose="020F0502020204030204" pitchFamily="34" charset="0"/>
              </a:rPr>
              <a:t>60 años/paquete</a:t>
            </a:r>
            <a:r>
              <a:rPr lang="es-ES" sz="3800" dirty="0">
                <a:latin typeface="Calibri" panose="020F0502020204030204" pitchFamily="34" charset="0"/>
                <a:cs typeface="Calibri" panose="020F0502020204030204" pitchFamily="34" charset="0"/>
              </a:rPr>
              <a:t> desde hace 20 años. </a:t>
            </a:r>
          </a:p>
          <a:p>
            <a:pPr lvl="1" fontAlgn="base"/>
            <a:r>
              <a:rPr lang="es-ES" sz="3800" dirty="0">
                <a:latin typeface="Calibri" panose="020F0502020204030204" pitchFamily="34" charset="0"/>
                <a:cs typeface="Calibri" panose="020F0502020204030204" pitchFamily="34" charset="0"/>
              </a:rPr>
              <a:t>Cardiopatía isquémica crónica por IAMCEST en 2016.</a:t>
            </a:r>
          </a:p>
          <a:p>
            <a:pPr lvl="1" fontAlgn="base"/>
            <a:r>
              <a:rPr lang="es-ES" sz="3800" dirty="0">
                <a:latin typeface="Calibri" panose="020F0502020204030204" pitchFamily="34" charset="0"/>
                <a:cs typeface="Calibri" panose="020F0502020204030204" pitchFamily="34" charset="0"/>
              </a:rPr>
              <a:t>Hemorragia subaracnoidea secundaria a caída por síncope </a:t>
            </a:r>
            <a:r>
              <a:rPr lang="es-ES" sz="3800" dirty="0" err="1">
                <a:latin typeface="Calibri" panose="020F0502020204030204" pitchFamily="34" charset="0"/>
                <a:cs typeface="Calibri" panose="020F0502020204030204" pitchFamily="34" charset="0"/>
              </a:rPr>
              <a:t>vasovagal</a:t>
            </a:r>
            <a:r>
              <a:rPr lang="es-ES" sz="3800" dirty="0">
                <a:latin typeface="Calibri" panose="020F0502020204030204" pitchFamily="34" charset="0"/>
                <a:cs typeface="Calibri" panose="020F0502020204030204" pitchFamily="34" charset="0"/>
              </a:rPr>
              <a:t> en 2016.</a:t>
            </a:r>
          </a:p>
          <a:p>
            <a:pPr lvl="1" fontAlgn="base"/>
            <a:r>
              <a:rPr lang="es-ES" sz="3800" dirty="0">
                <a:latin typeface="Calibri" panose="020F0502020204030204" pitchFamily="34" charset="0"/>
                <a:cs typeface="Calibri" panose="020F0502020204030204" pitchFamily="34" charset="0"/>
              </a:rPr>
              <a:t>Situación basal: IABVD. </a:t>
            </a:r>
          </a:p>
          <a:p>
            <a:pPr lvl="1" fontAlgn="base"/>
            <a:r>
              <a:rPr lang="es-ES" sz="3800" dirty="0">
                <a:latin typeface="Calibri" panose="020F0502020204030204" pitchFamily="34" charset="0"/>
                <a:cs typeface="Calibri" panose="020F0502020204030204" pitchFamily="34" charset="0"/>
              </a:rPr>
              <a:t>Tratamiento habitual: </a:t>
            </a:r>
            <a:r>
              <a:rPr lang="es-ES" sz="3800" dirty="0" err="1">
                <a:latin typeface="Calibri" panose="020F0502020204030204" pitchFamily="34" charset="0"/>
                <a:cs typeface="Calibri" panose="020F0502020204030204" pitchFamily="34" charset="0"/>
              </a:rPr>
              <a:t>Seguril</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Emconcor</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Ramipril</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Prevencor</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Adiro</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Venlafaxina</a:t>
            </a:r>
            <a:r>
              <a:rPr lang="es-ES" sz="3800" dirty="0">
                <a:latin typeface="Calibri" panose="020F0502020204030204" pitchFamily="34" charset="0"/>
                <a:cs typeface="Calibri" panose="020F0502020204030204" pitchFamily="34" charset="0"/>
              </a:rPr>
              <a:t>, Omeprazol, </a:t>
            </a:r>
            <a:r>
              <a:rPr lang="es-ES" sz="3800" dirty="0" err="1">
                <a:latin typeface="Calibri" panose="020F0502020204030204" pitchFamily="34" charset="0"/>
                <a:cs typeface="Calibri" panose="020F0502020204030204" pitchFamily="34" charset="0"/>
              </a:rPr>
              <a:t>Novorapid</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Lantus</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Metformina+pioglitazona</a:t>
            </a:r>
            <a:r>
              <a:rPr lang="es-ES" sz="3800" dirty="0">
                <a:latin typeface="Calibri" panose="020F0502020204030204" pitchFamily="34" charset="0"/>
                <a:cs typeface="Calibri" panose="020F0502020204030204" pitchFamily="34" charset="0"/>
              </a:rPr>
              <a:t>, </a:t>
            </a:r>
            <a:r>
              <a:rPr lang="es-ES" sz="3800" dirty="0" err="1">
                <a:latin typeface="Calibri" panose="020F0502020204030204" pitchFamily="34" charset="0"/>
                <a:cs typeface="Calibri" panose="020F0502020204030204" pitchFamily="34" charset="0"/>
              </a:rPr>
              <a:t>Aclidinio+formoterol</a:t>
            </a:r>
            <a:r>
              <a:rPr lang="es-ES" sz="3800" dirty="0">
                <a:latin typeface="Calibri" panose="020F0502020204030204" pitchFamily="34" charset="0"/>
                <a:cs typeface="Calibri" panose="020F0502020204030204" pitchFamily="34" charset="0"/>
              </a:rPr>
              <a:t>.</a:t>
            </a:r>
            <a:br>
              <a:rPr lang="es-ES" sz="3800" dirty="0">
                <a:latin typeface="Calibri" panose="020F0502020204030204" pitchFamily="34" charset="0"/>
                <a:cs typeface="Calibri" panose="020F0502020204030204" pitchFamily="34" charset="0"/>
              </a:rPr>
            </a:br>
            <a:br>
              <a:rPr lang="es-ES" sz="3800" dirty="0">
                <a:latin typeface="Calibri" panose="020F0502020204030204" pitchFamily="34" charset="0"/>
                <a:cs typeface="Calibri" panose="020F0502020204030204" pitchFamily="34" charset="0"/>
              </a:rPr>
            </a:br>
            <a:endParaRPr lang="es-ES" sz="3800" dirty="0">
              <a:latin typeface="Calibri" panose="020F0502020204030204" pitchFamily="34" charset="0"/>
              <a:cs typeface="Calibri" panose="020F0502020204030204" pitchFamily="34" charset="0"/>
            </a:endParaRPr>
          </a:p>
          <a:p>
            <a:pPr fontAlgn="base"/>
            <a:r>
              <a:rPr lang="es-ES" sz="3800" dirty="0">
                <a:latin typeface="Calibri" panose="020F0502020204030204" pitchFamily="34" charset="0"/>
                <a:cs typeface="Calibri" panose="020F0502020204030204" pitchFamily="34" charset="0"/>
              </a:rPr>
              <a:t>Hombre de 68 años que acude a Urgencias por referir disnea de esfuerzo intensa, que ha ido aumentando progresivamente hasta hacerse de mínimos esfuerzos. Refiere que ha estado con tos con expectoración verdosa que ha ido mejorando hasta casi su resolución. No refiere fiebre, dolor torácico ni abdominal, alteraciones miccionales ni de tránsito ni otra sintomatología acompañante.</a:t>
            </a:r>
          </a:p>
          <a:p>
            <a:endParaRPr lang="es-ES" dirty="0"/>
          </a:p>
        </p:txBody>
      </p:sp>
    </p:spTree>
    <p:extLst>
      <p:ext uri="{BB962C8B-B14F-4D97-AF65-F5344CB8AC3E}">
        <p14:creationId xmlns:p14="http://schemas.microsoft.com/office/powerpoint/2010/main" val="78233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7962E4-CEB7-334F-BEF3-30D42AB05E96}"/>
              </a:ext>
            </a:extLst>
          </p:cNvPr>
          <p:cNvSpPr>
            <a:spLocks noGrp="1"/>
          </p:cNvSpPr>
          <p:nvPr>
            <p:ph idx="1"/>
          </p:nvPr>
        </p:nvSpPr>
        <p:spPr>
          <a:xfrm>
            <a:off x="590248" y="476931"/>
            <a:ext cx="8596668" cy="5488440"/>
          </a:xfrm>
        </p:spPr>
        <p:txBody>
          <a:bodyPr>
            <a:normAutofit/>
          </a:bodyPr>
          <a:lstStyle/>
          <a:p>
            <a:pPr fontAlgn="base"/>
            <a:r>
              <a:rPr lang="es-ES" dirty="0">
                <a:latin typeface="Calibri" panose="020F0502020204030204" pitchFamily="34" charset="0"/>
                <a:cs typeface="Calibri" panose="020F0502020204030204" pitchFamily="34" charset="0"/>
              </a:rPr>
              <a:t>Exploración física:</a:t>
            </a:r>
          </a:p>
          <a:p>
            <a:pPr lvl="1" fontAlgn="base"/>
            <a:r>
              <a:rPr lang="es-ES" sz="1800" dirty="0" err="1">
                <a:latin typeface="Calibri" panose="020F0502020204030204" pitchFamily="34" charset="0"/>
                <a:cs typeface="Calibri" panose="020F0502020204030204" pitchFamily="34" charset="0"/>
              </a:rPr>
              <a:t>Tª</a:t>
            </a:r>
            <a:r>
              <a:rPr lang="es-ES" sz="1800" dirty="0">
                <a:latin typeface="Calibri" panose="020F0502020204030204" pitchFamily="34" charset="0"/>
                <a:cs typeface="Calibri" panose="020F0502020204030204" pitchFamily="34" charset="0"/>
              </a:rPr>
              <a:t>: 36,4 </a:t>
            </a:r>
            <a:r>
              <a:rPr lang="es-ES" sz="1800" dirty="0" err="1">
                <a:latin typeface="Calibri" panose="020F0502020204030204" pitchFamily="34" charset="0"/>
                <a:cs typeface="Calibri" panose="020F0502020204030204" pitchFamily="34" charset="0"/>
              </a:rPr>
              <a:t>ºC</a:t>
            </a:r>
            <a:r>
              <a:rPr lang="es-ES" sz="1800" dirty="0">
                <a:latin typeface="Calibri" panose="020F0502020204030204" pitchFamily="34" charset="0"/>
                <a:cs typeface="Calibri" panose="020F0502020204030204" pitchFamily="34" charset="0"/>
              </a:rPr>
              <a:t>. TA:106/55 </a:t>
            </a:r>
            <a:r>
              <a:rPr lang="es-ES" sz="1800" dirty="0" err="1">
                <a:latin typeface="Calibri" panose="020F0502020204030204" pitchFamily="34" charset="0"/>
                <a:cs typeface="Calibri" panose="020F0502020204030204" pitchFamily="34" charset="0"/>
              </a:rPr>
              <a:t>mmHg</a:t>
            </a:r>
            <a:r>
              <a:rPr lang="es-ES" sz="1800" dirty="0">
                <a:latin typeface="Calibri" panose="020F0502020204030204" pitchFamily="34" charset="0"/>
                <a:cs typeface="Calibri" panose="020F0502020204030204" pitchFamily="34" charset="0"/>
              </a:rPr>
              <a:t>. FC: 75 </a:t>
            </a:r>
            <a:r>
              <a:rPr lang="es-ES" sz="1800" dirty="0" err="1">
                <a:latin typeface="Calibri" panose="020F0502020204030204" pitchFamily="34" charset="0"/>
                <a:cs typeface="Calibri" panose="020F0502020204030204" pitchFamily="34" charset="0"/>
              </a:rPr>
              <a:t>lpm</a:t>
            </a:r>
            <a:r>
              <a:rPr lang="es-ES" sz="1800" dirty="0">
                <a:latin typeface="Calibri" panose="020F0502020204030204" pitchFamily="34" charset="0"/>
                <a:cs typeface="Calibri" panose="020F0502020204030204" pitchFamily="34" charset="0"/>
              </a:rPr>
              <a:t>. BEG. Consciente y orientado, </a:t>
            </a:r>
            <a:r>
              <a:rPr lang="es-ES" sz="1800" dirty="0" err="1">
                <a:latin typeface="Calibri" panose="020F0502020204030204" pitchFamily="34" charset="0"/>
                <a:cs typeface="Calibri" panose="020F0502020204030204" pitchFamily="34" charset="0"/>
              </a:rPr>
              <a:t>normohidratado</a:t>
            </a:r>
            <a:r>
              <a:rPr lang="es-ES" sz="1800" dirty="0">
                <a:latin typeface="Calibri" panose="020F0502020204030204" pitchFamily="34" charset="0"/>
                <a:cs typeface="Calibri" panose="020F0502020204030204" pitchFamily="34" charset="0"/>
              </a:rPr>
              <a:t> y </a:t>
            </a:r>
            <a:r>
              <a:rPr lang="es-ES" sz="1800" dirty="0" err="1">
                <a:latin typeface="Calibri" panose="020F0502020204030204" pitchFamily="34" charset="0"/>
                <a:cs typeface="Calibri" panose="020F0502020204030204" pitchFamily="34" charset="0"/>
              </a:rPr>
              <a:t>normocoloreado</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eupneico</a:t>
            </a:r>
            <a:r>
              <a:rPr lang="es-ES" sz="1800" dirty="0">
                <a:latin typeface="Calibri" panose="020F0502020204030204" pitchFamily="34" charset="0"/>
                <a:cs typeface="Calibri" panose="020F0502020204030204" pitchFamily="34" charset="0"/>
              </a:rPr>
              <a:t>. </a:t>
            </a:r>
          </a:p>
          <a:p>
            <a:pPr lvl="1" fontAlgn="base"/>
            <a:r>
              <a:rPr lang="es-ES" sz="1800" dirty="0">
                <a:latin typeface="Calibri" panose="020F0502020204030204" pitchFamily="34" charset="0"/>
                <a:cs typeface="Calibri" panose="020F0502020204030204" pitchFamily="34" charset="0"/>
              </a:rPr>
              <a:t>AC: rítmico sin soplos ni roces audibles.</a:t>
            </a:r>
          </a:p>
          <a:p>
            <a:pPr lvl="1" fontAlgn="base"/>
            <a:r>
              <a:rPr lang="es-ES" sz="1800" dirty="0">
                <a:latin typeface="Calibri" panose="020F0502020204030204" pitchFamily="34" charset="0"/>
                <a:cs typeface="Calibri" panose="020F0502020204030204" pitchFamily="34" charset="0"/>
              </a:rPr>
              <a:t>AP: </a:t>
            </a:r>
            <a:r>
              <a:rPr lang="es-ES" sz="1800" u="sng" dirty="0">
                <a:latin typeface="Calibri" panose="020F0502020204030204" pitchFamily="34" charset="0"/>
                <a:cs typeface="Calibri" panose="020F0502020204030204" pitchFamily="34" charset="0"/>
              </a:rPr>
              <a:t>crepitantes tipo velcro </a:t>
            </a:r>
            <a:r>
              <a:rPr lang="es-ES" sz="1800" u="sng" dirty="0" err="1">
                <a:latin typeface="Calibri" panose="020F0502020204030204" pitchFamily="34" charset="0"/>
                <a:cs typeface="Calibri" panose="020F0502020204030204" pitchFamily="34" charset="0"/>
              </a:rPr>
              <a:t>bibasales</a:t>
            </a:r>
            <a:r>
              <a:rPr lang="es-ES" sz="1800" dirty="0">
                <a:latin typeface="Calibri" panose="020F0502020204030204" pitchFamily="34" charset="0"/>
                <a:cs typeface="Calibri" panose="020F0502020204030204" pitchFamily="34" charset="0"/>
              </a:rPr>
              <a:t>. </a:t>
            </a:r>
          </a:p>
          <a:p>
            <a:pPr lvl="1" fontAlgn="base"/>
            <a:r>
              <a:rPr lang="es-ES" sz="1800" dirty="0">
                <a:latin typeface="Calibri" panose="020F0502020204030204" pitchFamily="34" charset="0"/>
                <a:cs typeface="Calibri" panose="020F0502020204030204" pitchFamily="34" charset="0"/>
              </a:rPr>
              <a:t>ABD: blando, </a:t>
            </a:r>
            <a:r>
              <a:rPr lang="es-ES" sz="1800" dirty="0" err="1">
                <a:latin typeface="Calibri" panose="020F0502020204030204" pitchFamily="34" charset="0"/>
                <a:cs typeface="Calibri" panose="020F0502020204030204" pitchFamily="34" charset="0"/>
              </a:rPr>
              <a:t>depresible</a:t>
            </a:r>
            <a:r>
              <a:rPr lang="es-ES" sz="1800" dirty="0">
                <a:latin typeface="Calibri" panose="020F0502020204030204" pitchFamily="34" charset="0"/>
                <a:cs typeface="Calibri" panose="020F0502020204030204" pitchFamily="34" charset="0"/>
              </a:rPr>
              <a:t>, no doloroso, no masas ni </a:t>
            </a:r>
            <a:r>
              <a:rPr lang="es-ES" sz="1800" dirty="0" err="1">
                <a:latin typeface="Calibri" panose="020F0502020204030204" pitchFamily="34" charset="0"/>
                <a:cs typeface="Calibri" panose="020F0502020204030204" pitchFamily="34" charset="0"/>
              </a:rPr>
              <a:t>megalias</a:t>
            </a:r>
            <a:r>
              <a:rPr lang="es-ES" sz="1800" dirty="0">
                <a:latin typeface="Calibri" panose="020F0502020204030204" pitchFamily="34" charset="0"/>
                <a:cs typeface="Calibri" panose="020F0502020204030204" pitchFamily="34" charset="0"/>
              </a:rPr>
              <a:t>, no signos de irritación peritoneal, peristaltismo conservado. </a:t>
            </a:r>
          </a:p>
          <a:p>
            <a:pPr lvl="1" fontAlgn="base"/>
            <a:r>
              <a:rPr lang="es-ES" sz="1800" dirty="0">
                <a:latin typeface="Calibri" panose="020F0502020204030204" pitchFamily="34" charset="0"/>
                <a:cs typeface="Calibri" panose="020F0502020204030204" pitchFamily="34" charset="0"/>
              </a:rPr>
              <a:t>EEII: no edemas ni signos de TVP.</a:t>
            </a:r>
          </a:p>
          <a:p>
            <a:pPr fontAlgn="base"/>
            <a:r>
              <a:rPr lang="es-ES" dirty="0">
                <a:latin typeface="Calibri" panose="020F0502020204030204" pitchFamily="34" charset="0"/>
                <a:cs typeface="Calibri" panose="020F0502020204030204" pitchFamily="34" charset="0"/>
              </a:rPr>
              <a:t>Pruebas complementarias:</a:t>
            </a:r>
          </a:p>
          <a:p>
            <a:pPr lvl="1" fontAlgn="base"/>
            <a:r>
              <a:rPr lang="es-ES" sz="1800" dirty="0">
                <a:latin typeface="Calibri" panose="020F0502020204030204" pitchFamily="34" charset="0"/>
                <a:cs typeface="Calibri" panose="020F0502020204030204" pitchFamily="34" charset="0"/>
              </a:rPr>
              <a:t>ECG: RS con HBA y BCRDHH y extrasístoles ventriculares, sin cambios respecto a previos.</a:t>
            </a:r>
          </a:p>
          <a:p>
            <a:r>
              <a:rPr lang="es-ES" dirty="0">
                <a:latin typeface="Calibri" panose="020F0502020204030204" pitchFamily="34" charset="0"/>
                <a:cs typeface="Calibri" panose="020F0502020204030204" pitchFamily="34" charset="0"/>
              </a:rPr>
              <a:t>AS: </a:t>
            </a:r>
            <a:r>
              <a:rPr lang="es-ES" u="sng" dirty="0">
                <a:latin typeface="Calibri" panose="020F0502020204030204" pitchFamily="34" charset="0"/>
                <a:cs typeface="Calibri" panose="020F0502020204030204" pitchFamily="34" charset="0"/>
              </a:rPr>
              <a:t>Hemograma</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Hb</a:t>
            </a:r>
            <a:r>
              <a:rPr lang="es-ES" dirty="0">
                <a:latin typeface="Calibri" panose="020F0502020204030204" pitchFamily="34" charset="0"/>
                <a:cs typeface="Calibri" panose="020F0502020204030204" pitchFamily="34" charset="0"/>
              </a:rPr>
              <a:t> 12.8; </a:t>
            </a:r>
            <a:r>
              <a:rPr lang="es-ES" dirty="0" err="1">
                <a:latin typeface="Calibri" panose="020F0502020204030204" pitchFamily="34" charset="0"/>
                <a:cs typeface="Calibri" panose="020F0502020204030204" pitchFamily="34" charset="0"/>
              </a:rPr>
              <a:t>Htc</a:t>
            </a:r>
            <a:r>
              <a:rPr lang="es-ES" dirty="0">
                <a:latin typeface="Calibri" panose="020F0502020204030204" pitchFamily="34" charset="0"/>
                <a:cs typeface="Calibri" panose="020F0502020204030204" pitchFamily="34" charset="0"/>
              </a:rPr>
              <a:t> 38.1%; VCM 84.9; leucos 14470 (N 10320), plaquetas 289000. </a:t>
            </a:r>
            <a:r>
              <a:rPr lang="es-ES" u="sng" dirty="0">
                <a:latin typeface="Calibri" panose="020F0502020204030204" pitchFamily="34" charset="0"/>
                <a:cs typeface="Calibri" panose="020F0502020204030204" pitchFamily="34" charset="0"/>
              </a:rPr>
              <a:t>Coagulación</a:t>
            </a:r>
            <a:r>
              <a:rPr lang="es-ES" dirty="0">
                <a:latin typeface="Calibri" panose="020F0502020204030204" pitchFamily="34" charset="0"/>
                <a:cs typeface="Calibri" panose="020F0502020204030204" pitchFamily="34" charset="0"/>
              </a:rPr>
              <a:t>: APTT 21.6; TP 11.6; IQ 94%; INR 1; fibrinógeno 387. </a:t>
            </a:r>
            <a:r>
              <a:rPr lang="es-ES" u="sng" dirty="0">
                <a:latin typeface="Calibri" panose="020F0502020204030204" pitchFamily="34" charset="0"/>
                <a:cs typeface="Calibri" panose="020F0502020204030204" pitchFamily="34" charset="0"/>
              </a:rPr>
              <a:t>Bioquímica</a:t>
            </a:r>
            <a:r>
              <a:rPr lang="es-ES" dirty="0">
                <a:latin typeface="Calibri" panose="020F0502020204030204" pitchFamily="34" charset="0"/>
                <a:cs typeface="Calibri" panose="020F0502020204030204" pitchFamily="34" charset="0"/>
              </a:rPr>
              <a:t>: urea 60; creatinina 0.89; </a:t>
            </a:r>
            <a:r>
              <a:rPr lang="es-ES" dirty="0" err="1">
                <a:latin typeface="Calibri" panose="020F0502020204030204" pitchFamily="34" charset="0"/>
                <a:cs typeface="Calibri" panose="020F0502020204030204" pitchFamily="34" charset="0"/>
              </a:rPr>
              <a:t>Na</a:t>
            </a:r>
            <a:r>
              <a:rPr lang="es-ES" dirty="0">
                <a:latin typeface="Calibri" panose="020F0502020204030204" pitchFamily="34" charset="0"/>
                <a:cs typeface="Calibri" panose="020F0502020204030204" pitchFamily="34" charset="0"/>
              </a:rPr>
              <a:t> 143; K 4.8; PCR 8; </a:t>
            </a:r>
            <a:r>
              <a:rPr lang="es-ES" dirty="0" err="1">
                <a:latin typeface="Calibri" panose="020F0502020204030204" pitchFamily="34" charset="0"/>
                <a:cs typeface="Calibri" panose="020F0502020204030204" pitchFamily="34" charset="0"/>
              </a:rPr>
              <a:t>bili</a:t>
            </a:r>
            <a:r>
              <a:rPr lang="es-ES" dirty="0">
                <a:latin typeface="Calibri" panose="020F0502020204030204" pitchFamily="34" charset="0"/>
                <a:cs typeface="Calibri" panose="020F0502020204030204" pitchFamily="34" charset="0"/>
              </a:rPr>
              <a:t> 0.33; enzimas hepáticas normales. </a:t>
            </a:r>
            <a:r>
              <a:rPr lang="es-ES" u="sng" dirty="0">
                <a:latin typeface="Calibri" panose="020F0502020204030204" pitchFamily="34" charset="0"/>
                <a:cs typeface="Calibri" panose="020F0502020204030204" pitchFamily="34" charset="0"/>
              </a:rPr>
              <a:t>Gasometría venosa</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ph</a:t>
            </a:r>
            <a:r>
              <a:rPr lang="es-ES" dirty="0">
                <a:latin typeface="Calibri" panose="020F0502020204030204" pitchFamily="34" charset="0"/>
                <a:cs typeface="Calibri" panose="020F0502020204030204" pitchFamily="34" charset="0"/>
              </a:rPr>
              <a:t> 7.38; pCO2 54.9; HCO3 32.5; lactato 1.6.</a:t>
            </a:r>
          </a:p>
        </p:txBody>
      </p:sp>
    </p:spTree>
    <p:extLst>
      <p:ext uri="{BB962C8B-B14F-4D97-AF65-F5344CB8AC3E}">
        <p14:creationId xmlns:p14="http://schemas.microsoft.com/office/powerpoint/2010/main" val="416107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BD681B-2441-574A-92C8-4366EEC2D71B}"/>
              </a:ext>
            </a:extLst>
          </p:cNvPr>
          <p:cNvSpPr>
            <a:spLocks noGrp="1"/>
          </p:cNvSpPr>
          <p:nvPr>
            <p:ph idx="1"/>
          </p:nvPr>
        </p:nvSpPr>
        <p:spPr/>
        <p:txBody>
          <a:bodyPr/>
          <a:lstStyle/>
          <a:p>
            <a:r>
              <a:rPr lang="es-ES" dirty="0">
                <a:latin typeface="Calibri" panose="020F0502020204030204" pitchFamily="34" charset="0"/>
                <a:cs typeface="Calibri" panose="020F0502020204030204" pitchFamily="34" charset="0"/>
              </a:rPr>
              <a:t>RX de tórax:</a:t>
            </a:r>
          </a:p>
        </p:txBody>
      </p:sp>
      <p:pic>
        <p:nvPicPr>
          <p:cNvPr id="1026" name="Picture 2" descr="https://lh3.googleusercontent.com/D5_itWe5ipLMnmLK-FXQM2_5bbkpRARvkNrzCVh49wos-la3pWTcFAExKT4SbYzvyWujGmwew9yk0viPWc9on4UDcgupAbY2rObj2WT9hFcJOINLPqB11R-t-EfL7K72vmxPOT7Gy3A">
            <a:extLst>
              <a:ext uri="{FF2B5EF4-FFF2-40B4-BE49-F238E27FC236}">
                <a16:creationId xmlns:a16="http://schemas.microsoft.com/office/drawing/2014/main" id="{E8BED6FC-6AB7-6F47-8E94-BF6E502C0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029" y="512432"/>
            <a:ext cx="7133856" cy="552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0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1407B4-92F5-E346-A5AD-862D7656645E}"/>
              </a:ext>
            </a:extLst>
          </p:cNvPr>
          <p:cNvSpPr>
            <a:spLocks noGrp="1"/>
          </p:cNvSpPr>
          <p:nvPr>
            <p:ph idx="1"/>
          </p:nvPr>
        </p:nvSpPr>
        <p:spPr/>
        <p:txBody>
          <a:bodyPr/>
          <a:lstStyle/>
          <a:p>
            <a:r>
              <a:rPr lang="es-ES" dirty="0">
                <a:latin typeface="Calibri" panose="020F0502020204030204" pitchFamily="34" charset="0"/>
                <a:cs typeface="Calibri" panose="020F0502020204030204" pitchFamily="34" charset="0"/>
              </a:rPr>
              <a:t>TC tórax: </a:t>
            </a:r>
          </a:p>
        </p:txBody>
      </p:sp>
      <p:pic>
        <p:nvPicPr>
          <p:cNvPr id="2052" name="Picture 4" descr="https://lh3.googleusercontent.com/e63mGRIZyIUUNX8hCn3rJm6N-ovBG7FvvhNIOsO1vraWHlsrkpvxmTfjREtOAZ9k2aD3ydfnxPl4ZvE9xzuedxWhfhAqe77v7toK5_zJG5q_JgsOSUatYlc23j1UK5SYWIB5KA6ps4A">
            <a:extLst>
              <a:ext uri="{FF2B5EF4-FFF2-40B4-BE49-F238E27FC236}">
                <a16:creationId xmlns:a16="http://schemas.microsoft.com/office/drawing/2014/main" id="{19D41B10-C638-5040-8FD6-885512382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786" y="422939"/>
            <a:ext cx="7517987" cy="58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2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E1ED6B3-F8B4-8A49-BC61-8404B8B8AD37}"/>
              </a:ext>
            </a:extLst>
          </p:cNvPr>
          <p:cNvSpPr>
            <a:spLocks noGrp="1"/>
          </p:cNvSpPr>
          <p:nvPr>
            <p:ph idx="1"/>
          </p:nvPr>
        </p:nvSpPr>
        <p:spPr/>
        <p:txBody>
          <a:bodyPr/>
          <a:lstStyle/>
          <a:p>
            <a:r>
              <a:rPr lang="es-ES" dirty="0">
                <a:latin typeface="Calibri" panose="020F0502020204030204" pitchFamily="34" charset="0"/>
                <a:cs typeface="Calibri" panose="020F0502020204030204" pitchFamily="34" charset="0"/>
              </a:rPr>
              <a:t>TC tórax: </a:t>
            </a:r>
          </a:p>
        </p:txBody>
      </p:sp>
      <p:pic>
        <p:nvPicPr>
          <p:cNvPr id="3076" name="Picture 4" descr="https://lh4.googleusercontent.com/9Y4vVFd5N-6ERuvigXb4NNcLhXuDdTT4uN4pvr5sHLE-M48seAEZIwrHlR75hmdD5zLevzY9x8u5DX43JdT9HKXAtGyf2CAHLDFY_s2GSR5of_7arbdXpuvcmS0MrfoohZRgekWQNlw">
            <a:extLst>
              <a:ext uri="{FF2B5EF4-FFF2-40B4-BE49-F238E27FC236}">
                <a16:creationId xmlns:a16="http://schemas.microsoft.com/office/drawing/2014/main" id="{51EE8891-C832-E446-ACC2-3AF35E33B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95" y="297712"/>
            <a:ext cx="7795035" cy="604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8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2919A5-9F3F-104A-8BFC-517E7C57EAB2}"/>
              </a:ext>
            </a:extLst>
          </p:cNvPr>
          <p:cNvSpPr>
            <a:spLocks noGrp="1"/>
          </p:cNvSpPr>
          <p:nvPr>
            <p:ph idx="1"/>
          </p:nvPr>
        </p:nvSpPr>
        <p:spPr>
          <a:xfrm>
            <a:off x="677333" y="574159"/>
            <a:ext cx="9700043" cy="5762846"/>
          </a:xfrm>
        </p:spPr>
        <p:txBody>
          <a:bodyPr/>
          <a:lstStyle/>
          <a:p>
            <a:r>
              <a:rPr lang="es-ES" sz="2000" u="sng" dirty="0" err="1">
                <a:latin typeface="Calibri" panose="020F0502020204030204" pitchFamily="34" charset="0"/>
                <a:cs typeface="Calibri" panose="020F0502020204030204" pitchFamily="34" charset="0"/>
              </a:rPr>
              <a:t>Rx</a:t>
            </a:r>
            <a:r>
              <a:rPr lang="es-ES" sz="2000" u="sng" dirty="0">
                <a:latin typeface="Calibri" panose="020F0502020204030204" pitchFamily="34" charset="0"/>
                <a:cs typeface="Calibri" panose="020F0502020204030204" pitchFamily="34" charset="0"/>
              </a:rPr>
              <a:t> tórax</a:t>
            </a:r>
            <a:r>
              <a:rPr lang="es-ES" sz="2000" dirty="0">
                <a:latin typeface="Calibri" panose="020F0502020204030204" pitchFamily="34" charset="0"/>
                <a:cs typeface="Calibri" panose="020F0502020204030204" pitchFamily="34" charset="0"/>
              </a:rPr>
              <a:t>: patrón reticular de localización </a:t>
            </a:r>
            <a:r>
              <a:rPr lang="es-ES" sz="2000" dirty="0" err="1">
                <a:latin typeface="Calibri" panose="020F0502020204030204" pitchFamily="34" charset="0"/>
                <a:cs typeface="Calibri" panose="020F0502020204030204" pitchFamily="34" charset="0"/>
              </a:rPr>
              <a:t>subpleural</a:t>
            </a:r>
            <a:r>
              <a:rPr lang="es-ES" sz="2000" dirty="0">
                <a:latin typeface="Calibri" panose="020F0502020204030204" pitchFamily="34" charset="0"/>
                <a:cs typeface="Calibri" panose="020F0502020204030204" pitchFamily="34" charset="0"/>
              </a:rPr>
              <a:t> con áreas de </a:t>
            </a:r>
            <a:r>
              <a:rPr lang="es-ES" sz="2000" dirty="0" err="1">
                <a:latin typeface="Calibri" panose="020F0502020204030204" pitchFamily="34" charset="0"/>
                <a:cs typeface="Calibri" panose="020F0502020204030204" pitchFamily="34" charset="0"/>
              </a:rPr>
              <a:t>panalización</a:t>
            </a:r>
            <a:r>
              <a:rPr lang="es-ES" sz="2000" dirty="0">
                <a:latin typeface="Calibri" panose="020F0502020204030204" pitchFamily="34" charset="0"/>
                <a:cs typeface="Calibri" panose="020F0502020204030204" pitchFamily="34" charset="0"/>
              </a:rPr>
              <a:t> en ambas bases. Aumento del ICT. </a:t>
            </a:r>
          </a:p>
          <a:p>
            <a:r>
              <a:rPr lang="es-ES" sz="2000" u="sng" dirty="0">
                <a:latin typeface="Calibri" panose="020F0502020204030204" pitchFamily="34" charset="0"/>
                <a:cs typeface="Calibri" panose="020F0502020204030204" pitchFamily="34" charset="0"/>
              </a:rPr>
              <a:t>TC tórax</a:t>
            </a:r>
            <a:r>
              <a:rPr lang="es-ES" sz="2000" dirty="0">
                <a:latin typeface="Calibri" panose="020F0502020204030204" pitchFamily="34" charset="0"/>
                <a:cs typeface="Calibri" panose="020F0502020204030204" pitchFamily="34" charset="0"/>
              </a:rPr>
              <a:t>: signos de enfisema pulmonar en LLSS (bullas </a:t>
            </a:r>
            <a:r>
              <a:rPr lang="es-ES" sz="2000" dirty="0" err="1">
                <a:latin typeface="Calibri" panose="020F0502020204030204" pitchFamily="34" charset="0"/>
                <a:cs typeface="Calibri" panose="020F0502020204030204" pitchFamily="34" charset="0"/>
              </a:rPr>
              <a:t>subpleurales</a:t>
            </a:r>
            <a:r>
              <a:rPr lang="es-ES" sz="2000" dirty="0">
                <a:latin typeface="Calibri" panose="020F0502020204030204" pitchFamily="34" charset="0"/>
                <a:cs typeface="Calibri" panose="020F0502020204030204" pitchFamily="34" charset="0"/>
              </a:rPr>
              <a:t>) asociado a un patrón intersticial de predominio basal con criterios de NIU, con afectación en lóbulos inferiores y en </a:t>
            </a:r>
            <a:r>
              <a:rPr lang="es-ES" sz="2000" dirty="0" err="1">
                <a:latin typeface="Calibri" panose="020F0502020204030204" pitchFamily="34" charset="0"/>
                <a:cs typeface="Calibri" panose="020F0502020204030204" pitchFamily="34" charset="0"/>
              </a:rPr>
              <a:t>língula</a:t>
            </a:r>
            <a:r>
              <a:rPr lang="es-ES" sz="2000" dirty="0">
                <a:latin typeface="Calibri" panose="020F0502020204030204" pitchFamily="34" charset="0"/>
                <a:cs typeface="Calibri" panose="020F0502020204030204" pitchFamily="34" charset="0"/>
              </a:rPr>
              <a:t>, con bronquiectasias de tracción y afectación en panal. </a:t>
            </a:r>
          </a:p>
          <a:p>
            <a:r>
              <a:rPr lang="es-ES" sz="2000" dirty="0">
                <a:latin typeface="Calibri" panose="020F0502020204030204" pitchFamily="34" charset="0"/>
                <a:cs typeface="Calibri" panose="020F0502020204030204" pitchFamily="34" charset="0"/>
              </a:rPr>
              <a:t>DIAGNÓSTICO: FIBROENFISEMA. </a:t>
            </a:r>
          </a:p>
          <a:p>
            <a:r>
              <a:rPr lang="es-ES" sz="2000" dirty="0">
                <a:latin typeface="Calibri" panose="020F0502020204030204" pitchFamily="34" charset="0"/>
                <a:cs typeface="Calibri" panose="020F0502020204030204" pitchFamily="34" charset="0"/>
              </a:rPr>
              <a:t>Otros diagnósticos: Infección respiratoria no neumónica.</a:t>
            </a:r>
          </a:p>
          <a:p>
            <a:pPr marL="0" indent="0">
              <a:buNone/>
            </a:pPr>
            <a:br>
              <a:rPr lang="es-ES" dirty="0"/>
            </a:br>
            <a:endParaRPr lang="es-ES" dirty="0"/>
          </a:p>
        </p:txBody>
      </p:sp>
    </p:spTree>
    <p:extLst>
      <p:ext uri="{BB962C8B-B14F-4D97-AF65-F5344CB8AC3E}">
        <p14:creationId xmlns:p14="http://schemas.microsoft.com/office/powerpoint/2010/main" val="209579807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Faceta</Template>
  <TotalTime>11</TotalTime>
  <Words>382</Words>
  <Application>Microsoft Macintosh PowerPoint</Application>
  <PresentationFormat>Panorámica</PresentationFormat>
  <Paragraphs>32</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Trebuchet MS</vt:lpstr>
      <vt:lpstr>Wingdings 3</vt:lpstr>
      <vt:lpstr>Faceta</vt:lpstr>
      <vt:lpstr>DIAGNÓSTICO A PRIMERA VISTA  NEUMOLOGÍA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A PRIMERA VISTA  NEUMOLOGÍA</dc:title>
  <dc:creator>Maria Teresa Maciá</dc:creator>
  <cp:lastModifiedBy>Maria Teresa Maciá</cp:lastModifiedBy>
  <cp:revision>3</cp:revision>
  <dcterms:created xsi:type="dcterms:W3CDTF">2019-04-24T13:08:51Z</dcterms:created>
  <dcterms:modified xsi:type="dcterms:W3CDTF">2019-05-09T10:32:41Z</dcterms:modified>
</cp:coreProperties>
</file>