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8"/>
  </p:notesMasterIdLst>
  <p:sldIdLst>
    <p:sldId id="256" r:id="rId2"/>
    <p:sldId id="257" r:id="rId3"/>
    <p:sldId id="263" r:id="rId4"/>
    <p:sldId id="262" r:id="rId5"/>
    <p:sldId id="265" r:id="rId6"/>
    <p:sldId id="266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1C434-90DE-4C09-B679-C8D2A84232DD}" type="datetimeFigureOut">
              <a:rPr lang="es-ES" smtClean="0"/>
              <a:t>16/05/2019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7FC93-9BF6-4D43-A3BF-B544F7090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090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7FC93-9BF6-4D43-A3BF-B544F7090DBF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3292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4CF83B-4AAD-45BD-8D7F-0943E0B8A2E5}" type="datetimeFigureOut">
              <a:rPr lang="es-ES" smtClean="0"/>
              <a:t>16/05/2019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B8F940-7904-475A-B35E-48CEAE446B14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96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F83B-4AAD-45BD-8D7F-0943E0B8A2E5}" type="datetimeFigureOut">
              <a:rPr lang="es-ES" smtClean="0"/>
              <a:t>16/05/2019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F940-7904-475A-B35E-48CEAE446B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8161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F83B-4AAD-45BD-8D7F-0943E0B8A2E5}" type="datetimeFigureOut">
              <a:rPr lang="es-ES" smtClean="0"/>
              <a:t>16/05/2019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F940-7904-475A-B35E-48CEAE446B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552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F83B-4AAD-45BD-8D7F-0943E0B8A2E5}" type="datetimeFigureOut">
              <a:rPr lang="es-ES" smtClean="0"/>
              <a:t>16/05/2019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F940-7904-475A-B35E-48CEAE446B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223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F83B-4AAD-45BD-8D7F-0943E0B8A2E5}" type="datetimeFigureOut">
              <a:rPr lang="es-ES" smtClean="0"/>
              <a:t>16/05/2019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F940-7904-475A-B35E-48CEAE446B14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407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F83B-4AAD-45BD-8D7F-0943E0B8A2E5}" type="datetimeFigureOut">
              <a:rPr lang="es-ES" smtClean="0"/>
              <a:t>16/05/2019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F940-7904-475A-B35E-48CEAE446B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13047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F83B-4AAD-45BD-8D7F-0943E0B8A2E5}" type="datetimeFigureOut">
              <a:rPr lang="es-ES" smtClean="0"/>
              <a:t>16/05/2019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F940-7904-475A-B35E-48CEAE446B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84306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F83B-4AAD-45BD-8D7F-0943E0B8A2E5}" type="datetimeFigureOut">
              <a:rPr lang="es-ES" smtClean="0"/>
              <a:t>16/05/2019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F940-7904-475A-B35E-48CEAE446B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4219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F83B-4AAD-45BD-8D7F-0943E0B8A2E5}" type="datetimeFigureOut">
              <a:rPr lang="es-ES" smtClean="0"/>
              <a:t>16/05/2019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F940-7904-475A-B35E-48CEAE446B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9000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F83B-4AAD-45BD-8D7F-0943E0B8A2E5}" type="datetimeFigureOut">
              <a:rPr lang="es-ES" smtClean="0"/>
              <a:t>16/05/2019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F940-7904-475A-B35E-48CEAE446B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57512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F83B-4AAD-45BD-8D7F-0943E0B8A2E5}" type="datetimeFigureOut">
              <a:rPr lang="es-ES" smtClean="0"/>
              <a:t>16/05/2019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F940-7904-475A-B35E-48CEAE446B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407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A94CF83B-4AAD-45BD-8D7F-0943E0B8A2E5}" type="datetimeFigureOut">
              <a:rPr lang="es-ES" smtClean="0"/>
              <a:t>16/05/2019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5B8F940-7904-475A-B35E-48CEAE446B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5707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765" y="609600"/>
            <a:ext cx="9296442" cy="2642600"/>
          </a:xfrm>
        </p:spPr>
        <p:txBody>
          <a:bodyPr/>
          <a:lstStyle/>
          <a:p>
            <a:r>
              <a:rPr lang="es-ES" sz="7200" dirty="0">
                <a:latin typeface="Batang" panose="02030600000101010101" pitchFamily="18" charset="-127"/>
                <a:ea typeface="Batang" panose="02030600000101010101" pitchFamily="18" charset="-127"/>
              </a:rPr>
              <a:t>CASO CLÍNICO NEUMOLOGÍA I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32330" y="3980329"/>
            <a:ext cx="10148047" cy="3063875"/>
          </a:xfrm>
        </p:spPr>
        <p:txBody>
          <a:bodyPr>
            <a:normAutofit/>
          </a:bodyPr>
          <a:lstStyle/>
          <a:p>
            <a:pPr lvl="0">
              <a:spcBef>
                <a:spcPts val="600"/>
              </a:spcBef>
            </a:pPr>
            <a:r>
              <a:rPr lang="es" dirty="0">
                <a:solidFill>
                  <a:schemeClr val="tx1"/>
                </a:solidFill>
                <a:latin typeface="+mj-lt"/>
                <a:ea typeface="Lato"/>
                <a:cs typeface="Lato"/>
                <a:sym typeface="Lato"/>
              </a:rPr>
              <a:t>BLANCA NAVAS SOLER </a:t>
            </a:r>
          </a:p>
          <a:p>
            <a:pPr lvl="0">
              <a:spcBef>
                <a:spcPts val="600"/>
              </a:spcBef>
            </a:pPr>
            <a:r>
              <a:rPr lang="es" dirty="0">
                <a:solidFill>
                  <a:schemeClr val="tx1"/>
                </a:solidFill>
                <a:latin typeface="+mj-lt"/>
                <a:ea typeface="Lato"/>
                <a:cs typeface="Lato"/>
                <a:sym typeface="Lato"/>
              </a:rPr>
              <a:t>Hospital Universitario de San Juan de Alicante</a:t>
            </a:r>
          </a:p>
          <a:p>
            <a:r>
              <a:rPr lang="es-ES" dirty="0">
                <a:solidFill>
                  <a:schemeClr val="tx1"/>
                </a:solidFill>
                <a:latin typeface="+mj-lt"/>
              </a:rPr>
              <a:t>SERVICIO DE NEUMOLOGÍA</a:t>
            </a:r>
          </a:p>
          <a:p>
            <a:r>
              <a:rPr lang="es-ES" dirty="0">
                <a:solidFill>
                  <a:schemeClr val="tx1"/>
                </a:solidFill>
                <a:latin typeface="+mj-lt"/>
              </a:rPr>
              <a:t>Aprobado por : DR. JOSÉ NORBERTO SANCHO CHUST</a:t>
            </a:r>
          </a:p>
          <a:p>
            <a:pPr lvl="0">
              <a:spcBef>
                <a:spcPts val="600"/>
              </a:spcBef>
            </a:pPr>
            <a:r>
              <a:rPr lang="es" dirty="0">
                <a:solidFill>
                  <a:schemeClr val="tx1"/>
                </a:solidFill>
                <a:latin typeface="+mj-lt"/>
                <a:ea typeface="Lato"/>
                <a:cs typeface="Lato"/>
                <a:sym typeface="Lato"/>
              </a:rPr>
              <a:t>Talleres integrados III- Curso 2018-2019</a:t>
            </a:r>
          </a:p>
          <a:p>
            <a:pPr lvl="0" algn="l">
              <a:spcBef>
                <a:spcPts val="600"/>
              </a:spcBef>
            </a:pPr>
            <a:endParaRPr lang="es-ES" dirty="0"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570503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1678" y="430306"/>
            <a:ext cx="10178322" cy="5934635"/>
          </a:xfrm>
        </p:spPr>
        <p:txBody>
          <a:bodyPr>
            <a:norm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MOTIVO DE CONSULTA: Varón de 57 años que acude  a consulta por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tos persistente de 1 mes de evolución </a:t>
            </a:r>
            <a:endParaRPr lang="es-ES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Antecedentes: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RAM. No HTA, no DM, no DLP. </a:t>
            </a:r>
            <a:r>
              <a:rPr lang="es-ES" b="1" u="sng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Exfumador hace 28 años. Consumo acumulado de 15años/paquete.</a:t>
            </a:r>
            <a:br>
              <a:rPr lang="es-E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antecedentes clínicos de interés. Vida activa y deporte habitual. </a:t>
            </a:r>
            <a:br>
              <a:rPr lang="es-E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tratamiento habitual.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b="1" u="sng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ENFERMEDAD ACTUAL: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Varón de 57 años que refiere tos seca persistente desde hace 1 mes. No expectoración, no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solor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torácico, no disnea ni fiebre. No cuadro constitucional. </a:t>
            </a:r>
            <a:endParaRPr lang="es-ES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Exploración física: 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TA: 110/68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mmHg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Ta: 35.8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ºC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FC: 61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/min; Sat.O2: 97 %;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BEG,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</a:rPr>
              <a:t>nc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 y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</a:rPr>
              <a:t>bh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Glasgow 15/15</a:t>
            </a:r>
          </a:p>
          <a:p>
            <a:pPr lvl="1"/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CYO, sin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focalidad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neurológica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/>
            <a:r>
              <a:rPr lang="es-ES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AC: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rítmica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sin soplos..</a:t>
            </a:r>
          </a:p>
          <a:p>
            <a:pPr lvl="1"/>
            <a:r>
              <a:rPr lang="es-ES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AP: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mv globalmente disminuido sin ruidos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añadidos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1"/>
            <a:r>
              <a:rPr lang="es-ES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ABD: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blando y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depresible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no doloroso, sin signos de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irritación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peritoneal. </a:t>
            </a:r>
          </a:p>
          <a:p>
            <a:pPr lvl="1"/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MMI: sin edema ni signos de TVP</a:t>
            </a:r>
          </a:p>
        </p:txBody>
      </p:sp>
    </p:spTree>
    <p:extLst>
      <p:ext uri="{BB962C8B-B14F-4D97-AF65-F5344CB8AC3E}">
        <p14:creationId xmlns:p14="http://schemas.microsoft.com/office/powerpoint/2010/main" val="3285142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412801"/>
              </p:ext>
            </p:extLst>
          </p:nvPr>
        </p:nvGraphicFramePr>
        <p:xfrm>
          <a:off x="932329" y="0"/>
          <a:ext cx="10793506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6753">
                  <a:extLst>
                    <a:ext uri="{9D8B030D-6E8A-4147-A177-3AD203B41FA5}">
                      <a16:colId xmlns:a16="http://schemas.microsoft.com/office/drawing/2014/main" val="3597081324"/>
                    </a:ext>
                  </a:extLst>
                </a:gridCol>
                <a:gridCol w="5396753">
                  <a:extLst>
                    <a:ext uri="{9D8B030D-6E8A-4147-A177-3AD203B41FA5}">
                      <a16:colId xmlns:a16="http://schemas.microsoft.com/office/drawing/2014/main" val="2730611750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663568"/>
                  </a:ext>
                </a:extLst>
              </a:tr>
            </a:tbl>
          </a:graphicData>
        </a:graphic>
      </p:graphicFrame>
      <p:pic>
        <p:nvPicPr>
          <p:cNvPr id="3" name="Marcador de contenido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9" t="18954" r="599" b="21488"/>
          <a:stretch/>
        </p:blipFill>
        <p:spPr>
          <a:xfrm>
            <a:off x="6458949" y="77142"/>
            <a:ext cx="5607545" cy="6703716"/>
          </a:xfrm>
          <a:prstGeom prst="rect">
            <a:avLst/>
          </a:prstGeom>
        </p:spPr>
      </p:pic>
      <p:pic>
        <p:nvPicPr>
          <p:cNvPr id="4" name="Marcador de contenido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80" r="3981" b="22874"/>
          <a:stretch/>
        </p:blipFill>
        <p:spPr>
          <a:xfrm>
            <a:off x="853827" y="92431"/>
            <a:ext cx="5457326" cy="6688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853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72706053"/>
              </p:ext>
            </p:extLst>
          </p:nvPr>
        </p:nvGraphicFramePr>
        <p:xfrm>
          <a:off x="1182688" y="0"/>
          <a:ext cx="1100866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330">
                  <a:extLst>
                    <a:ext uri="{9D8B030D-6E8A-4147-A177-3AD203B41FA5}">
                      <a16:colId xmlns:a16="http://schemas.microsoft.com/office/drawing/2014/main" val="3673209504"/>
                    </a:ext>
                  </a:extLst>
                </a:gridCol>
                <a:gridCol w="5504330">
                  <a:extLst>
                    <a:ext uri="{9D8B030D-6E8A-4147-A177-3AD203B41FA5}">
                      <a16:colId xmlns:a16="http://schemas.microsoft.com/office/drawing/2014/main" val="205387029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706112"/>
                  </a:ext>
                </a:extLst>
              </a:tr>
            </a:tbl>
          </a:graphicData>
        </a:graphic>
      </p:graphicFrame>
      <p:pic>
        <p:nvPicPr>
          <p:cNvPr id="6" name="Marcador de contenido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05" r="3573" b="19435"/>
          <a:stretch/>
        </p:blipFill>
        <p:spPr>
          <a:xfrm>
            <a:off x="968186" y="-24622"/>
            <a:ext cx="5432613" cy="6882622"/>
          </a:xfrm>
          <a:prstGeom prst="rect">
            <a:avLst/>
          </a:prstGeom>
        </p:spPr>
      </p:pic>
      <p:pic>
        <p:nvPicPr>
          <p:cNvPr id="7" name="Marcador de contenido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9682" r="5575" b="24423"/>
          <a:stretch/>
        </p:blipFill>
        <p:spPr>
          <a:xfrm>
            <a:off x="6400799" y="476265"/>
            <a:ext cx="6027702" cy="588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148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RESULTADO PRUEBAS COMPLEMENTARIAS 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1143000" y="2338282"/>
            <a:ext cx="10178322" cy="4005075"/>
          </a:xfrm>
        </p:spPr>
        <p:txBody>
          <a:bodyPr>
            <a:normAutofit/>
          </a:bodyPr>
          <a:lstStyle/>
          <a:p>
            <a:r>
              <a:rPr lang="es-ES" u="sng" dirty="0" err="1">
                <a:solidFill>
                  <a:schemeClr val="accent6">
                    <a:lumMod val="75000"/>
                  </a:schemeClr>
                </a:solidFill>
              </a:rPr>
              <a:t>Rx</a:t>
            </a:r>
            <a:r>
              <a:rPr lang="es-ES" u="sng" dirty="0">
                <a:solidFill>
                  <a:schemeClr val="accent6">
                    <a:lumMod val="75000"/>
                  </a:schemeClr>
                </a:solidFill>
              </a:rPr>
              <a:t> TÓRAX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:  masa pulmonar en LSI.</a:t>
            </a:r>
          </a:p>
          <a:p>
            <a:r>
              <a:rPr lang="es-ES" u="sng" dirty="0">
                <a:solidFill>
                  <a:schemeClr val="accent6">
                    <a:lumMod val="75000"/>
                  </a:schemeClr>
                </a:solidFill>
              </a:rPr>
              <a:t>TAC </a:t>
            </a:r>
            <a:r>
              <a:rPr lang="es-ES" u="sng" dirty="0" err="1">
                <a:solidFill>
                  <a:schemeClr val="accent6">
                    <a:lumMod val="75000"/>
                  </a:schemeClr>
                </a:solidFill>
              </a:rPr>
              <a:t>toraco</a:t>
            </a:r>
            <a:r>
              <a:rPr lang="es-ES" u="sng" dirty="0">
                <a:solidFill>
                  <a:schemeClr val="accent6">
                    <a:lumMod val="75000"/>
                  </a:schemeClr>
                </a:solidFill>
              </a:rPr>
              <a:t>-abdominal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:  </a:t>
            </a:r>
          </a:p>
          <a:p>
            <a:pPr lvl="1"/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Imagen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</a:rPr>
              <a:t>izq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Masa pulmonar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heterogénea localizada en el segmento III izquierdo. Existe un amplio contacto con la pleura visceral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</a:rPr>
              <a:t>paramendiastinica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 derecha adyacente y se observa contacto focal con el tronco y arteria pulmonar principal izquierda. </a:t>
            </a:r>
          </a:p>
          <a:p>
            <a:pPr lvl="1"/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Imagen derecha: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Adenopatía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 de 17mm en la región 5 y de 9m en la región 6. No se observan otras adenopatías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</a:rPr>
              <a:t>hiliares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 ni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</a:rPr>
              <a:t>mediastínicas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lvl="1"/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Impresión diagnóstica: Hallazgos sugestivos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de neoformación primaria de pulmón en LSI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, estadiaje radiológico propuesto si se confirma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</a:rPr>
              <a:t>histologia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 T3N1MO</a:t>
            </a:r>
          </a:p>
        </p:txBody>
      </p:sp>
    </p:spTree>
    <p:extLst>
      <p:ext uri="{BB962C8B-B14F-4D97-AF65-F5344CB8AC3E}">
        <p14:creationId xmlns:p14="http://schemas.microsoft.com/office/powerpoint/2010/main" val="3617612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241345" cy="144780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s-ES" dirty="0" err="1">
                <a:solidFill>
                  <a:schemeClr val="accent6">
                    <a:lumMod val="75000"/>
                  </a:schemeClr>
                </a:solidFill>
              </a:rPr>
              <a:t>Dx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: carcinoma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</a:rPr>
              <a:t>broncogénico</a:t>
            </a:r>
            <a:r>
              <a:rPr lang="es-ES" dirty="0"/>
              <a:t>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3000" y="2507566"/>
            <a:ext cx="9872871" cy="4038600"/>
          </a:xfrm>
        </p:spPr>
        <p:txBody>
          <a:bodyPr/>
          <a:lstStyle/>
          <a:p>
            <a:pPr marL="45720" indent="0">
              <a:buNone/>
            </a:pPr>
            <a:r>
              <a:rPr lang="es-ES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: completar estudio con: </a:t>
            </a:r>
          </a:p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Analítica</a:t>
            </a:r>
          </a:p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Espirometría difusión</a:t>
            </a:r>
          </a:p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Broncoscopia</a:t>
            </a:r>
          </a:p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PET -TAC</a:t>
            </a:r>
          </a:p>
        </p:txBody>
      </p:sp>
    </p:spTree>
    <p:extLst>
      <p:ext uri="{BB962C8B-B14F-4D97-AF65-F5344CB8AC3E}">
        <p14:creationId xmlns:p14="http://schemas.microsoft.com/office/powerpoint/2010/main" val="4002387599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Amari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121</TotalTime>
  <Words>195</Words>
  <Application>Microsoft Office PowerPoint</Application>
  <PresentationFormat>Panorámica</PresentationFormat>
  <Paragraphs>28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Batang</vt:lpstr>
      <vt:lpstr>Calibri</vt:lpstr>
      <vt:lpstr>Corbel</vt:lpstr>
      <vt:lpstr>Courier New</vt:lpstr>
      <vt:lpstr>Lato</vt:lpstr>
      <vt:lpstr>Base</vt:lpstr>
      <vt:lpstr>CASO CLÍNICO NEUMOLOGÍA I</vt:lpstr>
      <vt:lpstr>Presentación de PowerPoint</vt:lpstr>
      <vt:lpstr>Presentación de PowerPoint</vt:lpstr>
      <vt:lpstr>Presentación de PowerPoint</vt:lpstr>
      <vt:lpstr>RESULTADO PRUEBAS COMPLEMENTARIAS </vt:lpstr>
      <vt:lpstr>Dx: carcinoma broncogénico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NEUMOLOGÍA I</dc:title>
  <dc:creator>2alu</dc:creator>
  <cp:lastModifiedBy>LINA</cp:lastModifiedBy>
  <cp:revision>8</cp:revision>
  <dcterms:created xsi:type="dcterms:W3CDTF">2019-04-30T08:39:09Z</dcterms:created>
  <dcterms:modified xsi:type="dcterms:W3CDTF">2019-05-16T09:50:55Z</dcterms:modified>
</cp:coreProperties>
</file>