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870FF-07AF-452A-826E-B1315908E02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F9C6F645-3AFC-4856-8247-ED35F9C6FB6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ES" sz="1800" b="1" u="sng" dirty="0">
              <a:latin typeface="Calibri" panose="020F0502020204030204" pitchFamily="34" charset="0"/>
              <a:cs typeface="Calibri" panose="020F0502020204030204" pitchFamily="34" charset="0"/>
            </a:rPr>
            <a:t>ENFERMEDAD ACTUAL:</a:t>
          </a:r>
          <a:r>
            <a:rPr lang="es-ES" sz="1800" b="1" dirty="0">
              <a:latin typeface="Calibri" panose="020F0502020204030204" pitchFamily="34" charset="0"/>
              <a:cs typeface="Calibri" panose="020F0502020204030204" pitchFamily="34" charset="0"/>
            </a:rPr>
            <a:t> Varón </a:t>
          </a:r>
          <a:r>
            <a:rPr lang="es-ES" sz="1800" dirty="0">
              <a:latin typeface="Calibri" panose="020F0502020204030204" pitchFamily="34" charset="0"/>
              <a:cs typeface="Calibri" panose="020F0502020204030204" pitchFamily="34" charset="0"/>
            </a:rPr>
            <a:t>de 78 años que tras ingreso hace 1 mes por bronconeumonía ha sufrido un empeoramiento clínico de desde el alta, con fiebre y malestar general. También refiere en los últimos días inestabilidad de la marcha y caídas frecuentes. </a:t>
          </a:r>
          <a:endParaRPr lang="en-US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757AEF-AB74-4AC6-A5C8-5AE4CB2AE6FA}" type="parTrans" cxnId="{B2D99267-F510-4732-9C23-BA227948A4E1}">
      <dgm:prSet/>
      <dgm:spPr/>
      <dgm:t>
        <a:bodyPr/>
        <a:lstStyle/>
        <a:p>
          <a:endParaRPr lang="en-US"/>
        </a:p>
      </dgm:t>
    </dgm:pt>
    <dgm:pt modelId="{48864A67-94D5-4B70-9702-B024A10A3BFC}" type="sibTrans" cxnId="{B2D99267-F510-4732-9C23-BA227948A4E1}">
      <dgm:prSet/>
      <dgm:spPr/>
      <dgm:t>
        <a:bodyPr/>
        <a:lstStyle/>
        <a:p>
          <a:endParaRPr lang="en-US"/>
        </a:p>
      </dgm:t>
    </dgm:pt>
    <dgm:pt modelId="{6936566B-755E-412A-8FAE-A38038B0A9C5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endParaRPr lang="es-ES" sz="1400" dirty="0"/>
        </a:p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s-ES" sz="1800" b="1" u="sng" dirty="0">
              <a:latin typeface="Calibri" panose="020F0502020204030204" pitchFamily="34" charset="0"/>
              <a:cs typeface="Calibri" panose="020F0502020204030204" pitchFamily="34" charset="0"/>
            </a:rPr>
            <a:t>EXPLORACIÓN FÍSICA</a:t>
          </a:r>
          <a:r>
            <a:rPr lang="es-ES" sz="1800" b="1" dirty="0">
              <a:latin typeface="Calibri" panose="020F0502020204030204" pitchFamily="34" charset="0"/>
              <a:cs typeface="Calibri" panose="020F0502020204030204" pitchFamily="34" charset="0"/>
            </a:rPr>
            <a:t>: </a:t>
          </a:r>
          <a:r>
            <a:rPr lang="es-ES" sz="1800" dirty="0">
              <a:latin typeface="Calibri" panose="020F0502020204030204" pitchFamily="34" charset="0"/>
              <a:cs typeface="Calibri" panose="020F0502020204030204" pitchFamily="34" charset="0"/>
            </a:rPr>
            <a:t>TA: 119/81 mmHg; Tª: 37.3 ºC; FC: 109 lat/min; Sat.O2: 94 %.</a:t>
          </a:r>
        </a:p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-Consciente y orientado. Glasgow 15. Eupneico en reposo con O2 (3 lpm). NC; NH; BEG.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0F21D8-D288-40C0-8958-82B707A7117F}" type="parTrans" cxnId="{EBB35240-134E-49F5-A07F-645AC2CDA1E6}">
      <dgm:prSet/>
      <dgm:spPr/>
      <dgm:t>
        <a:bodyPr/>
        <a:lstStyle/>
        <a:p>
          <a:endParaRPr lang="en-US"/>
        </a:p>
      </dgm:t>
    </dgm:pt>
    <dgm:pt modelId="{97BE65BC-B56C-4115-B46E-F56986DDE1EE}" type="sibTrans" cxnId="{EBB35240-134E-49F5-A07F-645AC2CDA1E6}">
      <dgm:prSet/>
      <dgm:spPr/>
      <dgm:t>
        <a:bodyPr/>
        <a:lstStyle/>
        <a:p>
          <a:endParaRPr lang="en-US"/>
        </a:p>
      </dgm:t>
    </dgm:pt>
    <dgm:pt modelId="{6985CFA5-DF6B-41A5-8CDD-74498135CCE6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-AC: Rítmica, tonos conservados.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E7410C-8A67-4840-9775-F2EB85A4D9BF}" type="parTrans" cxnId="{44FFEF9A-66DB-4432-AA10-231718EE39FC}">
      <dgm:prSet/>
      <dgm:spPr/>
      <dgm:t>
        <a:bodyPr/>
        <a:lstStyle/>
        <a:p>
          <a:endParaRPr lang="en-US"/>
        </a:p>
      </dgm:t>
    </dgm:pt>
    <dgm:pt modelId="{14B79FE4-3901-48C6-89C4-8275D22219E3}" type="sibTrans" cxnId="{44FFEF9A-66DB-4432-AA10-231718EE39FC}">
      <dgm:prSet/>
      <dgm:spPr/>
      <dgm:t>
        <a:bodyPr/>
        <a:lstStyle/>
        <a:p>
          <a:endParaRPr lang="en-US"/>
        </a:p>
      </dgm:t>
    </dgm:pt>
    <dgm:pt modelId="{CBCF603A-86AC-46DE-8B8F-8FA35D39A487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-AP: MVC. Roncus difusos en ambos hemitórax.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16D82E2-7011-436D-A800-AB97ADFB49F8}" type="parTrans" cxnId="{640745BB-2627-4F6F-810C-9B2D3A8618E9}">
      <dgm:prSet/>
      <dgm:spPr/>
      <dgm:t>
        <a:bodyPr/>
        <a:lstStyle/>
        <a:p>
          <a:endParaRPr lang="en-US"/>
        </a:p>
      </dgm:t>
    </dgm:pt>
    <dgm:pt modelId="{0AF2B89D-1885-4C6A-94E4-6B9C10948864}" type="sibTrans" cxnId="{640745BB-2627-4F6F-810C-9B2D3A8618E9}">
      <dgm:prSet/>
      <dgm:spPr/>
      <dgm:t>
        <a:bodyPr/>
        <a:lstStyle/>
        <a:p>
          <a:endParaRPr lang="en-US"/>
        </a:p>
      </dgm:t>
    </dgm:pt>
    <dgm:pt modelId="{AB30FFBF-1184-4C41-A18F-95897C8C6DA6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-ABD: Blando, depresible. No doloroso a la palpación. No signos de irritación peritoneal. No secreción umbilical.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DE1A6DB-2CEC-4719-B09C-D93223A86C4E}" type="parTrans" cxnId="{9BB11282-6CB3-4F41-88A7-1005FD6DA51A}">
      <dgm:prSet/>
      <dgm:spPr/>
      <dgm:t>
        <a:bodyPr/>
        <a:lstStyle/>
        <a:p>
          <a:endParaRPr lang="en-US"/>
        </a:p>
      </dgm:t>
    </dgm:pt>
    <dgm:pt modelId="{B6E56591-90C0-4F23-8508-48169BA84439}" type="sibTrans" cxnId="{9BB11282-6CB3-4F41-88A7-1005FD6DA51A}">
      <dgm:prSet/>
      <dgm:spPr/>
      <dgm:t>
        <a:bodyPr/>
        <a:lstStyle/>
        <a:p>
          <a:endParaRPr lang="en-US"/>
        </a:p>
      </dgm:t>
    </dgm:pt>
    <dgm:pt modelId="{E342A75A-F4B6-4512-8517-9E6E351E8DC5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-NEUROL: No focalidad. No alt patológicas.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29EFE44-E11F-4B0D-A9A7-AFF842528D4D}" type="parTrans" cxnId="{5F9AB769-2C78-4AC9-B564-F668C5D64DB9}">
      <dgm:prSet/>
      <dgm:spPr/>
      <dgm:t>
        <a:bodyPr/>
        <a:lstStyle/>
        <a:p>
          <a:endParaRPr lang="en-US"/>
        </a:p>
      </dgm:t>
    </dgm:pt>
    <dgm:pt modelId="{AAA95127-C691-43FB-AADC-3A65C03A39F4}" type="sibTrans" cxnId="{5F9AB769-2C78-4AC9-B564-F668C5D64DB9}">
      <dgm:prSet/>
      <dgm:spPr/>
      <dgm:t>
        <a:bodyPr/>
        <a:lstStyle/>
        <a:p>
          <a:endParaRPr lang="en-US"/>
        </a:p>
      </dgm:t>
    </dgm:pt>
    <dgm:pt modelId="{EACFC48C-D032-42CD-A8D4-011E98430371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None/>
          </a:pP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-EEII: No edemas. No signos de TVP</a:t>
          </a:r>
          <a:r>
            <a:rPr lang="es-ES" sz="1600" dirty="0"/>
            <a:t>.</a:t>
          </a:r>
          <a:endParaRPr lang="en-US" sz="1600" dirty="0"/>
        </a:p>
      </dgm:t>
    </dgm:pt>
    <dgm:pt modelId="{067EAEEF-37CC-455E-9425-473742A74950}" type="parTrans" cxnId="{1F483065-3DB7-46CE-B757-0F304B752FF7}">
      <dgm:prSet/>
      <dgm:spPr/>
      <dgm:t>
        <a:bodyPr/>
        <a:lstStyle/>
        <a:p>
          <a:endParaRPr lang="en-US"/>
        </a:p>
      </dgm:t>
    </dgm:pt>
    <dgm:pt modelId="{DAF1350D-588D-4141-9475-D7E52849F087}" type="sibTrans" cxnId="{1F483065-3DB7-46CE-B757-0F304B752FF7}">
      <dgm:prSet/>
      <dgm:spPr/>
      <dgm:t>
        <a:bodyPr/>
        <a:lstStyle/>
        <a:p>
          <a:endParaRPr lang="en-US"/>
        </a:p>
      </dgm:t>
    </dgm:pt>
    <dgm:pt modelId="{3E93F29B-5BD5-4B7A-A475-8BCEB9B8A60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endParaRPr lang="en-US" sz="1400" dirty="0"/>
        </a:p>
      </dgm:t>
    </dgm:pt>
    <dgm:pt modelId="{B93FA6A5-E0F4-4CCC-83AB-651189D86AD6}" type="parTrans" cxnId="{8001771B-2ACE-4CE8-AE8C-B67E66E21A77}">
      <dgm:prSet/>
      <dgm:spPr/>
      <dgm:t>
        <a:bodyPr/>
        <a:lstStyle/>
        <a:p>
          <a:endParaRPr lang="en-US"/>
        </a:p>
      </dgm:t>
    </dgm:pt>
    <dgm:pt modelId="{48D15683-E567-4D30-B88D-EBDBB64E4488}" type="sibTrans" cxnId="{8001771B-2ACE-4CE8-AE8C-B67E66E21A77}">
      <dgm:prSet/>
      <dgm:spPr/>
      <dgm:t>
        <a:bodyPr/>
        <a:lstStyle/>
        <a:p>
          <a:endParaRPr lang="en-US"/>
        </a:p>
      </dgm:t>
    </dgm:pt>
    <dgm:pt modelId="{C3299933-D121-4AF8-88FF-06343337903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000" b="1" u="sng" dirty="0">
              <a:latin typeface="Calibri" panose="020F0502020204030204" pitchFamily="34" charset="0"/>
              <a:cs typeface="Calibri" panose="020F0502020204030204" pitchFamily="34" charset="0"/>
            </a:rPr>
            <a:t>EXPLORACIONES COMPLEMENTARIAS</a:t>
          </a:r>
        </a:p>
        <a:p>
          <a:pPr>
            <a:lnSpc>
              <a:spcPct val="100000"/>
            </a:lnSpc>
          </a:pPr>
          <a:r>
            <a:rPr lang="es-ES" sz="2000" dirty="0">
              <a:latin typeface="Calibri" panose="020F0502020204030204" pitchFamily="34" charset="0"/>
              <a:cs typeface="Calibri" panose="020F0502020204030204" pitchFamily="34" charset="0"/>
            </a:rPr>
            <a:t>-AS: leucocitosis. </a:t>
          </a:r>
        </a:p>
        <a:p>
          <a:pPr>
            <a:lnSpc>
              <a:spcPct val="100000"/>
            </a:lnSpc>
          </a:pPr>
          <a:r>
            <a:rPr lang="es-ES" sz="1800" dirty="0">
              <a:latin typeface="Calibri" panose="020F0502020204030204" pitchFamily="34" charset="0"/>
              <a:cs typeface="Calibri" panose="020F0502020204030204" pitchFamily="34" charset="0"/>
            </a:rPr>
            <a:t>-HEMOCULTIVOS negativos, AG LEGIONELLA Y NEUMOCOCO ORINA. negativos</a:t>
          </a:r>
          <a:endParaRPr lang="en-US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9E2329-51CA-4C8C-AED3-B6CCEEFC3C26}" type="parTrans" cxnId="{2748895D-3F35-4BE0-8D65-58669188AB66}">
      <dgm:prSet/>
      <dgm:spPr/>
      <dgm:t>
        <a:bodyPr/>
        <a:lstStyle/>
        <a:p>
          <a:endParaRPr lang="en-US"/>
        </a:p>
      </dgm:t>
    </dgm:pt>
    <dgm:pt modelId="{89A7C843-10C5-4245-83AB-268F5BB476BB}" type="sibTrans" cxnId="{2748895D-3F35-4BE0-8D65-58669188AB66}">
      <dgm:prSet/>
      <dgm:spPr/>
      <dgm:t>
        <a:bodyPr/>
        <a:lstStyle/>
        <a:p>
          <a:endParaRPr lang="en-US"/>
        </a:p>
      </dgm:t>
    </dgm:pt>
    <dgm:pt modelId="{4333C215-093A-4FD9-8E6A-1E71196C87B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>
              <a:latin typeface="Calibri" panose="020F0502020204030204" pitchFamily="34" charset="0"/>
              <a:cs typeface="Calibri" panose="020F0502020204030204" pitchFamily="34" charset="0"/>
            </a:rPr>
            <a:t>-ECG: FA 90 lpm.</a:t>
          </a:r>
          <a:endParaRPr lang="en-US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8572D5A-9F7A-4DD5-B1E5-FD7ABF1AB3FE}" type="parTrans" cxnId="{C5771D84-DFD7-4806-8D1B-742D2C12FCC5}">
      <dgm:prSet/>
      <dgm:spPr/>
      <dgm:t>
        <a:bodyPr/>
        <a:lstStyle/>
        <a:p>
          <a:endParaRPr lang="en-US"/>
        </a:p>
      </dgm:t>
    </dgm:pt>
    <dgm:pt modelId="{8D5516B3-77EB-4F42-BEE6-99713B502B0A}" type="sibTrans" cxnId="{C5771D84-DFD7-4806-8D1B-742D2C12FCC5}">
      <dgm:prSet/>
      <dgm:spPr/>
      <dgm:t>
        <a:bodyPr/>
        <a:lstStyle/>
        <a:p>
          <a:endParaRPr lang="en-US"/>
        </a:p>
      </dgm:t>
    </dgm:pt>
    <dgm:pt modelId="{BD9CECC3-FE89-41D1-B31C-3DFAFAF9DA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>
              <a:latin typeface="Calibri" panose="020F0502020204030204" pitchFamily="34" charset="0"/>
              <a:cs typeface="Calibri" panose="020F0502020204030204" pitchFamily="34" charset="0"/>
            </a:rPr>
            <a:t>Se solicita Rx tórax y broncoscopia</a:t>
          </a:r>
          <a:r>
            <a:rPr lang="es-ES" sz="16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E136C83-5425-402B-8696-A17A0928BAE4}" type="parTrans" cxnId="{6A78CCEB-A89E-489B-B5DD-5AFC8187FD2C}">
      <dgm:prSet/>
      <dgm:spPr/>
      <dgm:t>
        <a:bodyPr/>
        <a:lstStyle/>
        <a:p>
          <a:endParaRPr lang="en-US"/>
        </a:p>
      </dgm:t>
    </dgm:pt>
    <dgm:pt modelId="{96447510-8861-45A5-8B73-1F897F48E765}" type="sibTrans" cxnId="{6A78CCEB-A89E-489B-B5DD-5AFC8187FD2C}">
      <dgm:prSet/>
      <dgm:spPr/>
      <dgm:t>
        <a:bodyPr/>
        <a:lstStyle/>
        <a:p>
          <a:endParaRPr lang="en-US"/>
        </a:p>
      </dgm:t>
    </dgm:pt>
    <dgm:pt modelId="{E5C13DF5-5733-4B23-8359-8825DBD5BFD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endParaRPr lang="en-US" sz="1800" dirty="0"/>
        </a:p>
      </dgm:t>
    </dgm:pt>
    <dgm:pt modelId="{47DFB934-13F4-4407-AEB7-68FBB389C4AB}" type="sibTrans" cxnId="{A3CE9B0D-AE5F-4F43-AD2E-CBCE9BE8B2D4}">
      <dgm:prSet/>
      <dgm:spPr/>
      <dgm:t>
        <a:bodyPr/>
        <a:lstStyle/>
        <a:p>
          <a:endParaRPr lang="en-US"/>
        </a:p>
      </dgm:t>
    </dgm:pt>
    <dgm:pt modelId="{65A74809-E842-44CD-A1B0-4641644F1AA3}" type="parTrans" cxnId="{A3CE9B0D-AE5F-4F43-AD2E-CBCE9BE8B2D4}">
      <dgm:prSet/>
      <dgm:spPr/>
      <dgm:t>
        <a:bodyPr/>
        <a:lstStyle/>
        <a:p>
          <a:endParaRPr lang="en-US"/>
        </a:p>
      </dgm:t>
    </dgm:pt>
    <dgm:pt modelId="{5E41E92B-2FFE-47F6-BDC3-6CC76CEF797B}" type="pres">
      <dgm:prSet presAssocID="{89C870FF-07AF-452A-826E-B1315908E02A}" presName="root" presStyleCnt="0">
        <dgm:presLayoutVars>
          <dgm:dir/>
          <dgm:resizeHandles val="exact"/>
        </dgm:presLayoutVars>
      </dgm:prSet>
      <dgm:spPr/>
    </dgm:pt>
    <dgm:pt modelId="{A30DF8E4-CF16-48AE-A02E-7AE288B5D146}" type="pres">
      <dgm:prSet presAssocID="{F9C6F645-3AFC-4856-8247-ED35F9C6FB69}" presName="compNode" presStyleCnt="0"/>
      <dgm:spPr/>
    </dgm:pt>
    <dgm:pt modelId="{AF017D31-15EE-4429-94FE-7486F81D6876}" type="pres">
      <dgm:prSet presAssocID="{F9C6F645-3AFC-4856-8247-ED35F9C6FB69}" presName="iconRect" presStyleLbl="node1" presStyleIdx="0" presStyleCnt="3" custLinFactNeighborX="-1588" custLinFactNeighborY="-4010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0EFF6322-A1F4-4AE3-B1B7-6BC895F42827}" type="pres">
      <dgm:prSet presAssocID="{F9C6F645-3AFC-4856-8247-ED35F9C6FB69}" presName="iconSpace" presStyleCnt="0"/>
      <dgm:spPr/>
    </dgm:pt>
    <dgm:pt modelId="{E52B86B9-6D90-405D-85FB-3E703922608A}" type="pres">
      <dgm:prSet presAssocID="{F9C6F645-3AFC-4856-8247-ED35F9C6FB69}" presName="parTx" presStyleLbl="revTx" presStyleIdx="0" presStyleCnt="6" custScaleX="103945" custScaleY="169941" custLinFactNeighborX="2069" custLinFactNeighborY="70549">
        <dgm:presLayoutVars>
          <dgm:chMax val="0"/>
          <dgm:chPref val="0"/>
        </dgm:presLayoutVars>
      </dgm:prSet>
      <dgm:spPr/>
    </dgm:pt>
    <dgm:pt modelId="{60B1699F-FD6F-44E9-8C7A-D6A70E6E2449}" type="pres">
      <dgm:prSet presAssocID="{F9C6F645-3AFC-4856-8247-ED35F9C6FB69}" presName="txSpace" presStyleCnt="0"/>
      <dgm:spPr/>
    </dgm:pt>
    <dgm:pt modelId="{816EF019-305A-4EE2-8019-6681A8865626}" type="pres">
      <dgm:prSet presAssocID="{F9C6F645-3AFC-4856-8247-ED35F9C6FB69}" presName="desTx" presStyleLbl="revTx" presStyleIdx="1" presStyleCnt="6">
        <dgm:presLayoutVars/>
      </dgm:prSet>
      <dgm:spPr/>
    </dgm:pt>
    <dgm:pt modelId="{FC301AB1-F4E3-4193-97AF-A613A5933510}" type="pres">
      <dgm:prSet presAssocID="{48864A67-94D5-4B70-9702-B024A10A3BFC}" presName="sibTrans" presStyleCnt="0"/>
      <dgm:spPr/>
    </dgm:pt>
    <dgm:pt modelId="{48B92993-97A3-4292-8098-A489E7276BBE}" type="pres">
      <dgm:prSet presAssocID="{E5C13DF5-5733-4B23-8359-8825DBD5BFDD}" presName="compNode" presStyleCnt="0"/>
      <dgm:spPr/>
    </dgm:pt>
    <dgm:pt modelId="{F34B37A8-49D0-4D33-A36D-C962ACE08826}" type="pres">
      <dgm:prSet presAssocID="{E5C13DF5-5733-4B23-8359-8825DBD5BFDD}" presName="iconRect" presStyleLbl="node1" presStyleIdx="1" presStyleCnt="3" custLinFactNeighborX="-77347" custLinFactNeighborY="-3976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B8C429D-59B7-4A04-B00A-4C68D4EE1241}" type="pres">
      <dgm:prSet presAssocID="{E5C13DF5-5733-4B23-8359-8825DBD5BFDD}" presName="iconSpace" presStyleCnt="0"/>
      <dgm:spPr/>
    </dgm:pt>
    <dgm:pt modelId="{3EADD965-14A5-4ACC-8A91-851C97EBA437}" type="pres">
      <dgm:prSet presAssocID="{E5C13DF5-5733-4B23-8359-8825DBD5BFDD}" presName="parTx" presStyleLbl="revTx" presStyleIdx="2" presStyleCnt="6" custScaleX="130904" custScaleY="91233" custLinFactNeighborX="-2471" custLinFactNeighborY="10191">
        <dgm:presLayoutVars>
          <dgm:chMax val="0"/>
          <dgm:chPref val="0"/>
        </dgm:presLayoutVars>
      </dgm:prSet>
      <dgm:spPr/>
    </dgm:pt>
    <dgm:pt modelId="{2A97CDB6-E9B7-47A2-A122-E737EA06520F}" type="pres">
      <dgm:prSet presAssocID="{E5C13DF5-5733-4B23-8359-8825DBD5BFDD}" presName="txSpace" presStyleCnt="0"/>
      <dgm:spPr/>
    </dgm:pt>
    <dgm:pt modelId="{CE3CCEC4-0BE2-419A-B555-18414F32F3F8}" type="pres">
      <dgm:prSet presAssocID="{E5C13DF5-5733-4B23-8359-8825DBD5BFDD}" presName="desTx" presStyleLbl="revTx" presStyleIdx="3" presStyleCnt="6" custScaleX="130474" custScaleY="2000000" custLinFactY="-1542852" custLinFactNeighborX="-4968" custLinFactNeighborY="-1600000">
        <dgm:presLayoutVars/>
      </dgm:prSet>
      <dgm:spPr/>
    </dgm:pt>
    <dgm:pt modelId="{5B132E50-E357-4A6B-9E9B-29B300EC41A0}" type="pres">
      <dgm:prSet presAssocID="{47DFB934-13F4-4407-AEB7-68FBB389C4AB}" presName="sibTrans" presStyleCnt="0"/>
      <dgm:spPr/>
    </dgm:pt>
    <dgm:pt modelId="{6B904234-6F34-4867-A8C5-C31A6BB309CA}" type="pres">
      <dgm:prSet presAssocID="{3E93F29B-5BD5-4B7A-A475-8BCEB9B8A603}" presName="compNode" presStyleCnt="0"/>
      <dgm:spPr/>
    </dgm:pt>
    <dgm:pt modelId="{1298796E-5FDE-4338-AB69-965455C7E0FA}" type="pres">
      <dgm:prSet presAssocID="{3E93F29B-5BD5-4B7A-A475-8BCEB9B8A603}" presName="iconRect" presStyleLbl="node1" presStyleIdx="2" presStyleCnt="3" custLinFactNeighborX="-91298" custLinFactNeighborY="-7148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86423057-AE49-4687-BEA9-4B755C7EB796}" type="pres">
      <dgm:prSet presAssocID="{3E93F29B-5BD5-4B7A-A475-8BCEB9B8A603}" presName="iconSpace" presStyleCnt="0"/>
      <dgm:spPr/>
    </dgm:pt>
    <dgm:pt modelId="{AE49BAA7-9F66-4129-9B37-8F6E3E994854}" type="pres">
      <dgm:prSet presAssocID="{3E93F29B-5BD5-4B7A-A475-8BCEB9B8A603}" presName="parTx" presStyleLbl="revTx" presStyleIdx="4" presStyleCnt="6">
        <dgm:presLayoutVars>
          <dgm:chMax val="0"/>
          <dgm:chPref val="0"/>
        </dgm:presLayoutVars>
      </dgm:prSet>
      <dgm:spPr/>
    </dgm:pt>
    <dgm:pt modelId="{726FFB66-2B3B-4B78-AFEB-C7D464594C24}" type="pres">
      <dgm:prSet presAssocID="{3E93F29B-5BD5-4B7A-A475-8BCEB9B8A603}" presName="txSpace" presStyleCnt="0"/>
      <dgm:spPr/>
    </dgm:pt>
    <dgm:pt modelId="{D7637536-3B7A-48BC-94C3-C73CF1E9012A}" type="pres">
      <dgm:prSet presAssocID="{3E93F29B-5BD5-4B7A-A475-8BCEB9B8A603}" presName="desTx" presStyleLbl="revTx" presStyleIdx="5" presStyleCnt="6" custLinFactY="-2000000" custLinFactNeighborX="-18733" custLinFactNeighborY="-2095602">
        <dgm:presLayoutVars/>
      </dgm:prSet>
      <dgm:spPr/>
    </dgm:pt>
  </dgm:ptLst>
  <dgm:cxnLst>
    <dgm:cxn modelId="{A3CE9B0D-AE5F-4F43-AD2E-CBCE9BE8B2D4}" srcId="{89C870FF-07AF-452A-826E-B1315908E02A}" destId="{E5C13DF5-5733-4B23-8359-8825DBD5BFDD}" srcOrd="1" destOrd="0" parTransId="{65A74809-E842-44CD-A1B0-4641644F1AA3}" sibTransId="{47DFB934-13F4-4407-AEB7-68FBB389C4AB}"/>
    <dgm:cxn modelId="{8001771B-2ACE-4CE8-AE8C-B67E66E21A77}" srcId="{89C870FF-07AF-452A-826E-B1315908E02A}" destId="{3E93F29B-5BD5-4B7A-A475-8BCEB9B8A603}" srcOrd="2" destOrd="0" parTransId="{B93FA6A5-E0F4-4CCC-83AB-651189D86AD6}" sibTransId="{48D15683-E567-4D30-B88D-EBDBB64E4488}"/>
    <dgm:cxn modelId="{1A4F0A25-F551-4E24-A1E4-DF9C1612C684}" type="presOf" srcId="{E342A75A-F4B6-4512-8517-9E6E351E8DC5}" destId="{CE3CCEC4-0BE2-419A-B555-18414F32F3F8}" srcOrd="0" destOrd="4" presId="urn:microsoft.com/office/officeart/2018/2/layout/IconLabelDescriptionList"/>
    <dgm:cxn modelId="{EBB35240-134E-49F5-A07F-645AC2CDA1E6}" srcId="{E5C13DF5-5733-4B23-8359-8825DBD5BFDD}" destId="{6936566B-755E-412A-8FAE-A38038B0A9C5}" srcOrd="0" destOrd="0" parTransId="{C60F21D8-D288-40C0-8958-82B707A7117F}" sibTransId="{97BE65BC-B56C-4115-B46E-F56986DDE1EE}"/>
    <dgm:cxn modelId="{2748895D-3F35-4BE0-8D65-58669188AB66}" srcId="{3E93F29B-5BD5-4B7A-A475-8BCEB9B8A603}" destId="{C3299933-D121-4AF8-88FF-063433379034}" srcOrd="0" destOrd="0" parTransId="{D29E2329-51CA-4C8C-AED3-B6CCEEFC3C26}" sibTransId="{89A7C843-10C5-4245-83AB-268F5BB476BB}"/>
    <dgm:cxn modelId="{B6B6BE5E-EC91-45E6-B338-2431D52F1662}" type="presOf" srcId="{CBCF603A-86AC-46DE-8B8F-8FA35D39A487}" destId="{CE3CCEC4-0BE2-419A-B555-18414F32F3F8}" srcOrd="0" destOrd="2" presId="urn:microsoft.com/office/officeart/2018/2/layout/IconLabelDescriptionList"/>
    <dgm:cxn modelId="{89326E64-97EC-4E36-ACEB-D50FF8745120}" type="presOf" srcId="{E5C13DF5-5733-4B23-8359-8825DBD5BFDD}" destId="{3EADD965-14A5-4ACC-8A91-851C97EBA437}" srcOrd="0" destOrd="0" presId="urn:microsoft.com/office/officeart/2018/2/layout/IconLabelDescriptionList"/>
    <dgm:cxn modelId="{1F483065-3DB7-46CE-B757-0F304B752FF7}" srcId="{E5C13DF5-5733-4B23-8359-8825DBD5BFDD}" destId="{EACFC48C-D032-42CD-A8D4-011E98430371}" srcOrd="5" destOrd="0" parTransId="{067EAEEF-37CC-455E-9425-473742A74950}" sibTransId="{DAF1350D-588D-4141-9475-D7E52849F087}"/>
    <dgm:cxn modelId="{B2D99267-F510-4732-9C23-BA227948A4E1}" srcId="{89C870FF-07AF-452A-826E-B1315908E02A}" destId="{F9C6F645-3AFC-4856-8247-ED35F9C6FB69}" srcOrd="0" destOrd="0" parTransId="{95757AEF-AB74-4AC6-A5C8-5AE4CB2AE6FA}" sibTransId="{48864A67-94D5-4B70-9702-B024A10A3BFC}"/>
    <dgm:cxn modelId="{EBAD5B69-A310-42F8-B3B9-DAD46ACB2480}" type="presOf" srcId="{F9C6F645-3AFC-4856-8247-ED35F9C6FB69}" destId="{E52B86B9-6D90-405D-85FB-3E703922608A}" srcOrd="0" destOrd="0" presId="urn:microsoft.com/office/officeart/2018/2/layout/IconLabelDescriptionList"/>
    <dgm:cxn modelId="{5F9AB769-2C78-4AC9-B564-F668C5D64DB9}" srcId="{E5C13DF5-5733-4B23-8359-8825DBD5BFDD}" destId="{E342A75A-F4B6-4512-8517-9E6E351E8DC5}" srcOrd="4" destOrd="0" parTransId="{E29EFE44-E11F-4B0D-A9A7-AFF842528D4D}" sibTransId="{AAA95127-C691-43FB-AADC-3A65C03A39F4}"/>
    <dgm:cxn modelId="{DB9D166E-B246-4F1F-A07C-822F1B8C3C50}" type="presOf" srcId="{BD9CECC3-FE89-41D1-B31C-3DFAFAF9DA42}" destId="{D7637536-3B7A-48BC-94C3-C73CF1E9012A}" srcOrd="0" destOrd="2" presId="urn:microsoft.com/office/officeart/2018/2/layout/IconLabelDescriptionList"/>
    <dgm:cxn modelId="{9BB11282-6CB3-4F41-88A7-1005FD6DA51A}" srcId="{E5C13DF5-5733-4B23-8359-8825DBD5BFDD}" destId="{AB30FFBF-1184-4C41-A18F-95897C8C6DA6}" srcOrd="3" destOrd="0" parTransId="{8DE1A6DB-2CEC-4719-B09C-D93223A86C4E}" sibTransId="{B6E56591-90C0-4F23-8508-48169BA84439}"/>
    <dgm:cxn modelId="{C5771D84-DFD7-4806-8D1B-742D2C12FCC5}" srcId="{3E93F29B-5BD5-4B7A-A475-8BCEB9B8A603}" destId="{4333C215-093A-4FD9-8E6A-1E71196C87B7}" srcOrd="1" destOrd="0" parTransId="{78572D5A-9F7A-4DD5-B1E5-FD7ABF1AB3FE}" sibTransId="{8D5516B3-77EB-4F42-BEE6-99713B502B0A}"/>
    <dgm:cxn modelId="{7D4B968F-32EB-4227-8530-FE19720BB6F3}" type="presOf" srcId="{3E93F29B-5BD5-4B7A-A475-8BCEB9B8A603}" destId="{AE49BAA7-9F66-4129-9B37-8F6E3E994854}" srcOrd="0" destOrd="0" presId="urn:microsoft.com/office/officeart/2018/2/layout/IconLabelDescriptionList"/>
    <dgm:cxn modelId="{1125E891-680B-43FC-9E0A-8F673860538C}" type="presOf" srcId="{EACFC48C-D032-42CD-A8D4-011E98430371}" destId="{CE3CCEC4-0BE2-419A-B555-18414F32F3F8}" srcOrd="0" destOrd="5" presId="urn:microsoft.com/office/officeart/2018/2/layout/IconLabelDescriptionList"/>
    <dgm:cxn modelId="{0BF67294-275B-412C-932E-98AAAD7024D2}" type="presOf" srcId="{89C870FF-07AF-452A-826E-B1315908E02A}" destId="{5E41E92B-2FFE-47F6-BDC3-6CC76CEF797B}" srcOrd="0" destOrd="0" presId="urn:microsoft.com/office/officeart/2018/2/layout/IconLabelDescriptionList"/>
    <dgm:cxn modelId="{44FFEF9A-66DB-4432-AA10-231718EE39FC}" srcId="{E5C13DF5-5733-4B23-8359-8825DBD5BFDD}" destId="{6985CFA5-DF6B-41A5-8CDD-74498135CCE6}" srcOrd="1" destOrd="0" parTransId="{DDE7410C-8A67-4840-9775-F2EB85A4D9BF}" sibTransId="{14B79FE4-3901-48C6-89C4-8275D22219E3}"/>
    <dgm:cxn modelId="{B71AF8A9-81D8-4BDA-9B62-5106FF0E6B4F}" type="presOf" srcId="{6985CFA5-DF6B-41A5-8CDD-74498135CCE6}" destId="{CE3CCEC4-0BE2-419A-B555-18414F32F3F8}" srcOrd="0" destOrd="1" presId="urn:microsoft.com/office/officeart/2018/2/layout/IconLabelDescriptionList"/>
    <dgm:cxn modelId="{C2FDC9AF-AAD1-4E25-9476-AE380D49858E}" type="presOf" srcId="{C3299933-D121-4AF8-88FF-063433379034}" destId="{D7637536-3B7A-48BC-94C3-C73CF1E9012A}" srcOrd="0" destOrd="0" presId="urn:microsoft.com/office/officeart/2018/2/layout/IconLabelDescriptionList"/>
    <dgm:cxn modelId="{640745BB-2627-4F6F-810C-9B2D3A8618E9}" srcId="{E5C13DF5-5733-4B23-8359-8825DBD5BFDD}" destId="{CBCF603A-86AC-46DE-8B8F-8FA35D39A487}" srcOrd="2" destOrd="0" parTransId="{116D82E2-7011-436D-A800-AB97ADFB49F8}" sibTransId="{0AF2B89D-1885-4C6A-94E4-6B9C10948864}"/>
    <dgm:cxn modelId="{751B68CB-4238-491D-8224-A55682FDC0D3}" type="presOf" srcId="{4333C215-093A-4FD9-8E6A-1E71196C87B7}" destId="{D7637536-3B7A-48BC-94C3-C73CF1E9012A}" srcOrd="0" destOrd="1" presId="urn:microsoft.com/office/officeart/2018/2/layout/IconLabelDescriptionList"/>
    <dgm:cxn modelId="{74ED23E5-9A9F-45DC-A434-688E92256D4D}" type="presOf" srcId="{AB30FFBF-1184-4C41-A18F-95897C8C6DA6}" destId="{CE3CCEC4-0BE2-419A-B555-18414F32F3F8}" srcOrd="0" destOrd="3" presId="urn:microsoft.com/office/officeart/2018/2/layout/IconLabelDescriptionList"/>
    <dgm:cxn modelId="{8F8E6EEA-AAB7-412C-8A72-E7DEFD96C859}" type="presOf" srcId="{6936566B-755E-412A-8FAE-A38038B0A9C5}" destId="{CE3CCEC4-0BE2-419A-B555-18414F32F3F8}" srcOrd="0" destOrd="0" presId="urn:microsoft.com/office/officeart/2018/2/layout/IconLabelDescriptionList"/>
    <dgm:cxn modelId="{6A78CCEB-A89E-489B-B5DD-5AFC8187FD2C}" srcId="{3E93F29B-5BD5-4B7A-A475-8BCEB9B8A603}" destId="{BD9CECC3-FE89-41D1-B31C-3DFAFAF9DA42}" srcOrd="2" destOrd="0" parTransId="{3E136C83-5425-402B-8696-A17A0928BAE4}" sibTransId="{96447510-8861-45A5-8B73-1F897F48E765}"/>
    <dgm:cxn modelId="{A85500B8-58E7-4DEA-9CC1-763863D41EC1}" type="presParOf" srcId="{5E41E92B-2FFE-47F6-BDC3-6CC76CEF797B}" destId="{A30DF8E4-CF16-48AE-A02E-7AE288B5D146}" srcOrd="0" destOrd="0" presId="urn:microsoft.com/office/officeart/2018/2/layout/IconLabelDescriptionList"/>
    <dgm:cxn modelId="{DF1570EA-1BF7-4816-A341-592697B98B00}" type="presParOf" srcId="{A30DF8E4-CF16-48AE-A02E-7AE288B5D146}" destId="{AF017D31-15EE-4429-94FE-7486F81D6876}" srcOrd="0" destOrd="0" presId="urn:microsoft.com/office/officeart/2018/2/layout/IconLabelDescriptionList"/>
    <dgm:cxn modelId="{3365E6BD-5A5C-4795-A270-C668022F6B86}" type="presParOf" srcId="{A30DF8E4-CF16-48AE-A02E-7AE288B5D146}" destId="{0EFF6322-A1F4-4AE3-B1B7-6BC895F42827}" srcOrd="1" destOrd="0" presId="urn:microsoft.com/office/officeart/2018/2/layout/IconLabelDescriptionList"/>
    <dgm:cxn modelId="{4BF4DD1C-2C1A-42E7-AA4C-199FF2D1F79A}" type="presParOf" srcId="{A30DF8E4-CF16-48AE-A02E-7AE288B5D146}" destId="{E52B86B9-6D90-405D-85FB-3E703922608A}" srcOrd="2" destOrd="0" presId="urn:microsoft.com/office/officeart/2018/2/layout/IconLabelDescriptionList"/>
    <dgm:cxn modelId="{94D5F9AA-E513-4F6E-8DBD-BC80936D64F0}" type="presParOf" srcId="{A30DF8E4-CF16-48AE-A02E-7AE288B5D146}" destId="{60B1699F-FD6F-44E9-8C7A-D6A70E6E2449}" srcOrd="3" destOrd="0" presId="urn:microsoft.com/office/officeart/2018/2/layout/IconLabelDescriptionList"/>
    <dgm:cxn modelId="{73CCF862-C404-49E1-823E-82CF04C93D08}" type="presParOf" srcId="{A30DF8E4-CF16-48AE-A02E-7AE288B5D146}" destId="{816EF019-305A-4EE2-8019-6681A8865626}" srcOrd="4" destOrd="0" presId="urn:microsoft.com/office/officeart/2018/2/layout/IconLabelDescriptionList"/>
    <dgm:cxn modelId="{2F3427E2-982A-4EE6-8DB2-B7FFDE56AE43}" type="presParOf" srcId="{5E41E92B-2FFE-47F6-BDC3-6CC76CEF797B}" destId="{FC301AB1-F4E3-4193-97AF-A613A5933510}" srcOrd="1" destOrd="0" presId="urn:microsoft.com/office/officeart/2018/2/layout/IconLabelDescriptionList"/>
    <dgm:cxn modelId="{3C7FEABA-137A-476C-91E4-C6246136CA3C}" type="presParOf" srcId="{5E41E92B-2FFE-47F6-BDC3-6CC76CEF797B}" destId="{48B92993-97A3-4292-8098-A489E7276BBE}" srcOrd="2" destOrd="0" presId="urn:microsoft.com/office/officeart/2018/2/layout/IconLabelDescriptionList"/>
    <dgm:cxn modelId="{2F2BDC73-AD21-4D79-9E30-06559A86CBBE}" type="presParOf" srcId="{48B92993-97A3-4292-8098-A489E7276BBE}" destId="{F34B37A8-49D0-4D33-A36D-C962ACE08826}" srcOrd="0" destOrd="0" presId="urn:microsoft.com/office/officeart/2018/2/layout/IconLabelDescriptionList"/>
    <dgm:cxn modelId="{84384032-271E-4D47-B864-D20981DEAE1B}" type="presParOf" srcId="{48B92993-97A3-4292-8098-A489E7276BBE}" destId="{FB8C429D-59B7-4A04-B00A-4C68D4EE1241}" srcOrd="1" destOrd="0" presId="urn:microsoft.com/office/officeart/2018/2/layout/IconLabelDescriptionList"/>
    <dgm:cxn modelId="{2A2BE1C3-C7FE-4113-AD19-CA9B255B2DBC}" type="presParOf" srcId="{48B92993-97A3-4292-8098-A489E7276BBE}" destId="{3EADD965-14A5-4ACC-8A91-851C97EBA437}" srcOrd="2" destOrd="0" presId="urn:microsoft.com/office/officeart/2018/2/layout/IconLabelDescriptionList"/>
    <dgm:cxn modelId="{D06DAD3B-BE1C-482B-A9A2-B26C558469C2}" type="presParOf" srcId="{48B92993-97A3-4292-8098-A489E7276BBE}" destId="{2A97CDB6-E9B7-47A2-A122-E737EA06520F}" srcOrd="3" destOrd="0" presId="urn:microsoft.com/office/officeart/2018/2/layout/IconLabelDescriptionList"/>
    <dgm:cxn modelId="{E1800940-A5D4-4514-AE77-AD83B3D41808}" type="presParOf" srcId="{48B92993-97A3-4292-8098-A489E7276BBE}" destId="{CE3CCEC4-0BE2-419A-B555-18414F32F3F8}" srcOrd="4" destOrd="0" presId="urn:microsoft.com/office/officeart/2018/2/layout/IconLabelDescriptionList"/>
    <dgm:cxn modelId="{EB5EE0AA-D98D-4809-96A4-209CC1E40C02}" type="presParOf" srcId="{5E41E92B-2FFE-47F6-BDC3-6CC76CEF797B}" destId="{5B132E50-E357-4A6B-9E9B-29B300EC41A0}" srcOrd="3" destOrd="0" presId="urn:microsoft.com/office/officeart/2018/2/layout/IconLabelDescriptionList"/>
    <dgm:cxn modelId="{FA1A7DD1-D53B-4785-A545-A39EC1601D5C}" type="presParOf" srcId="{5E41E92B-2FFE-47F6-BDC3-6CC76CEF797B}" destId="{6B904234-6F34-4867-A8C5-C31A6BB309CA}" srcOrd="4" destOrd="0" presId="urn:microsoft.com/office/officeart/2018/2/layout/IconLabelDescriptionList"/>
    <dgm:cxn modelId="{259A38B7-EF4E-44BB-9090-0FDAD8584127}" type="presParOf" srcId="{6B904234-6F34-4867-A8C5-C31A6BB309CA}" destId="{1298796E-5FDE-4338-AB69-965455C7E0FA}" srcOrd="0" destOrd="0" presId="urn:microsoft.com/office/officeart/2018/2/layout/IconLabelDescriptionList"/>
    <dgm:cxn modelId="{A1F46AFB-A420-4FD7-9A83-AA6A744003C0}" type="presParOf" srcId="{6B904234-6F34-4867-A8C5-C31A6BB309CA}" destId="{86423057-AE49-4687-BEA9-4B755C7EB796}" srcOrd="1" destOrd="0" presId="urn:microsoft.com/office/officeart/2018/2/layout/IconLabelDescriptionList"/>
    <dgm:cxn modelId="{93A612A7-D46A-4258-8E59-AF76010A54BC}" type="presParOf" srcId="{6B904234-6F34-4867-A8C5-C31A6BB309CA}" destId="{AE49BAA7-9F66-4129-9B37-8F6E3E994854}" srcOrd="2" destOrd="0" presId="urn:microsoft.com/office/officeart/2018/2/layout/IconLabelDescriptionList"/>
    <dgm:cxn modelId="{8BA5E294-ABCA-43AE-983D-5220FEC96020}" type="presParOf" srcId="{6B904234-6F34-4867-A8C5-C31A6BB309CA}" destId="{726FFB66-2B3B-4B78-AFEB-C7D464594C24}" srcOrd="3" destOrd="0" presId="urn:microsoft.com/office/officeart/2018/2/layout/IconLabelDescriptionList"/>
    <dgm:cxn modelId="{2A793A91-92BD-468D-BF55-FE8436A747D1}" type="presParOf" srcId="{6B904234-6F34-4867-A8C5-C31A6BB309CA}" destId="{D7637536-3B7A-48BC-94C3-C73CF1E901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17D31-15EE-4429-94FE-7486F81D6876}">
      <dsp:nvSpPr>
        <dsp:cNvPr id="0" name=""/>
        <dsp:cNvSpPr/>
      </dsp:nvSpPr>
      <dsp:spPr>
        <a:xfrm>
          <a:off x="55278" y="240230"/>
          <a:ext cx="985891" cy="9858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B86B9-6D90-405D-85FB-3E703922608A}">
      <dsp:nvSpPr>
        <dsp:cNvPr id="0" name=""/>
        <dsp:cNvSpPr/>
      </dsp:nvSpPr>
      <dsp:spPr>
        <a:xfrm>
          <a:off x="73653" y="1502500"/>
          <a:ext cx="2927958" cy="43476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8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ENFERMEDAD ACTUAL:</a:t>
          </a:r>
          <a:r>
            <a:rPr lang="es-E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 Varón </a:t>
          </a:r>
          <a:r>
            <a:rPr lang="es-ES" sz="1800" kern="1200" dirty="0">
              <a:latin typeface="Calibri" panose="020F0502020204030204" pitchFamily="34" charset="0"/>
              <a:cs typeface="Calibri" panose="020F0502020204030204" pitchFamily="34" charset="0"/>
            </a:rPr>
            <a:t>de 78 años que tras ingreso hace 1 mes por bronconeumonía ha sufrido un empeoramiento clínico de desde el alta, con fiebre y malestar general. También refiere en los últimos días inestabilidad de la marcha y caídas frecuentes. </a:t>
          </a:r>
          <a:endParaRPr lang="en-US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3653" y="1502500"/>
        <a:ext cx="2927958" cy="4347607"/>
      </dsp:txXfrm>
    </dsp:sp>
    <dsp:sp modelId="{816EF019-305A-4EE2-8019-6681A8865626}">
      <dsp:nvSpPr>
        <dsp:cNvPr id="0" name=""/>
        <dsp:cNvSpPr/>
      </dsp:nvSpPr>
      <dsp:spPr>
        <a:xfrm>
          <a:off x="70934" y="4384977"/>
          <a:ext cx="2816834" cy="77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B37A8-49D0-4D33-A36D-C962ACE08826}">
      <dsp:nvSpPr>
        <dsp:cNvPr id="0" name=""/>
        <dsp:cNvSpPr/>
      </dsp:nvSpPr>
      <dsp:spPr>
        <a:xfrm>
          <a:off x="3108976" y="253218"/>
          <a:ext cx="985891" cy="9858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DD965-14A5-4ACC-8A91-851C97EBA437}">
      <dsp:nvSpPr>
        <dsp:cNvPr id="0" name=""/>
        <dsp:cNvSpPr/>
      </dsp:nvSpPr>
      <dsp:spPr>
        <a:xfrm>
          <a:off x="3366672" y="2144076"/>
          <a:ext cx="3687348" cy="2334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800" kern="1200" dirty="0"/>
        </a:p>
      </dsp:txBody>
      <dsp:txXfrm>
        <a:off x="3366672" y="2144076"/>
        <a:ext cx="3687348" cy="2334017"/>
      </dsp:txXfrm>
    </dsp:sp>
    <dsp:sp modelId="{CE3CCEC4-0BE2-419A-B555-18414F32F3F8}">
      <dsp:nvSpPr>
        <dsp:cNvPr id="0" name=""/>
        <dsp:cNvSpPr/>
      </dsp:nvSpPr>
      <dsp:spPr>
        <a:xfrm>
          <a:off x="3302392" y="1236661"/>
          <a:ext cx="3675236" cy="154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s-E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8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EXPLORACIÓN FÍSICA</a:t>
          </a:r>
          <a:r>
            <a:rPr lang="es-E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: </a:t>
          </a:r>
          <a:r>
            <a:rPr lang="es-ES" sz="1800" kern="1200" dirty="0">
              <a:latin typeface="Calibri" panose="020F0502020204030204" pitchFamily="34" charset="0"/>
              <a:cs typeface="Calibri" panose="020F0502020204030204" pitchFamily="34" charset="0"/>
            </a:rPr>
            <a:t>TA: 119/81 mmHg; Tª: 37.3 ºC; FC: 109 lat/min; Sat.O2: 94 %.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-Consciente y orientado. Glasgow 15. Eupneico en reposo con O2 (3 lpm). NC; NH; BEG.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-AC: Rítmica, tonos conservados.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-AP: MVC. Roncus difusos en ambos hemitórax.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-ABD: Blando, depresible. No doloroso a la palpación. No signos de irritación peritoneal. No secreción umbilical.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-NEUROL: No focalidad. No alt patológicas.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-EEII: No edemas. No signos de TVP</a:t>
          </a:r>
          <a:r>
            <a:rPr lang="es-ES" sz="1600" kern="1200" dirty="0"/>
            <a:t>.</a:t>
          </a:r>
          <a:endParaRPr lang="en-US" sz="1600" kern="1200" dirty="0"/>
        </a:p>
      </dsp:txBody>
      <dsp:txXfrm>
        <a:off x="3302392" y="1236661"/>
        <a:ext cx="3675236" cy="1543174"/>
      </dsp:txXfrm>
    </dsp:sp>
    <dsp:sp modelId="{1298796E-5FDE-4338-AB69-965455C7E0FA}">
      <dsp:nvSpPr>
        <dsp:cNvPr id="0" name=""/>
        <dsp:cNvSpPr/>
      </dsp:nvSpPr>
      <dsp:spPr>
        <a:xfrm>
          <a:off x="6716471" y="307066"/>
          <a:ext cx="985891" cy="9858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9BAA7-9F66-4129-9B37-8F6E3E994854}">
      <dsp:nvSpPr>
        <dsp:cNvPr id="0" name=""/>
        <dsp:cNvSpPr/>
      </dsp:nvSpPr>
      <dsp:spPr>
        <a:xfrm>
          <a:off x="7616571" y="2137720"/>
          <a:ext cx="2816834" cy="2558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400" kern="1200" dirty="0"/>
        </a:p>
      </dsp:txBody>
      <dsp:txXfrm>
        <a:off x="7616571" y="2137720"/>
        <a:ext cx="2816834" cy="2558303"/>
      </dsp:txXfrm>
    </dsp:sp>
    <dsp:sp modelId="{D7637536-3B7A-48BC-94C3-C73CF1E9012A}">
      <dsp:nvSpPr>
        <dsp:cNvPr id="0" name=""/>
        <dsp:cNvSpPr/>
      </dsp:nvSpPr>
      <dsp:spPr>
        <a:xfrm>
          <a:off x="7088893" y="1601043"/>
          <a:ext cx="2816834" cy="77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u="sng" kern="1200" dirty="0">
              <a:latin typeface="Calibri" panose="020F0502020204030204" pitchFamily="34" charset="0"/>
              <a:cs typeface="Calibri" panose="020F0502020204030204" pitchFamily="34" charset="0"/>
            </a:rPr>
            <a:t>EXPLORACIONES COMPLEMENTARIAS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alibri" panose="020F0502020204030204" pitchFamily="34" charset="0"/>
              <a:cs typeface="Calibri" panose="020F0502020204030204" pitchFamily="34" charset="0"/>
            </a:rPr>
            <a:t>-AS: leucocitosis. 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Calibri" panose="020F0502020204030204" pitchFamily="34" charset="0"/>
              <a:cs typeface="Calibri" panose="020F0502020204030204" pitchFamily="34" charset="0"/>
            </a:rPr>
            <a:t>-HEMOCULTIVOS negativos, AG LEGIONELLA Y NEUMOCOCO ORINA. negativos</a:t>
          </a:r>
          <a:endParaRPr lang="en-US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Calibri" panose="020F0502020204030204" pitchFamily="34" charset="0"/>
              <a:cs typeface="Calibri" panose="020F0502020204030204" pitchFamily="34" charset="0"/>
            </a:rPr>
            <a:t>-ECG: FA 90 lpm.</a:t>
          </a:r>
          <a:endParaRPr lang="en-US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Calibri" panose="020F0502020204030204" pitchFamily="34" charset="0"/>
              <a:cs typeface="Calibri" panose="020F0502020204030204" pitchFamily="34" charset="0"/>
            </a:rPr>
            <a:t>Se solicita Rx tórax y broncoscopia</a:t>
          </a:r>
          <a:r>
            <a:rPr lang="es-ES" sz="160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088893" y="1601043"/>
        <a:ext cx="2816834" cy="77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0FBAE-EF72-4D1C-B02E-E5F5591DD5C9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8607B-15A5-45FE-A85B-9B6FE6338EE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53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8607B-15A5-45FE-A85B-9B6FE6338EEC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5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3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280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11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425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89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84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949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627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8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51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052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5782BFC-8CE3-422D-A9F1-2A691D696242}" type="datetimeFigureOut">
              <a:rPr lang="es-ES" smtClean="0"/>
              <a:t>20/05/2019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DD6877E-57A3-4A38-8FFC-D0218DFCA33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221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707C3-DFDC-436A-B0CE-B86958791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322775"/>
            <a:ext cx="9387840" cy="2933188"/>
          </a:xfrm>
        </p:spPr>
        <p:txBody>
          <a:bodyPr>
            <a:normAutofit/>
          </a:bodyPr>
          <a:lstStyle/>
          <a:p>
            <a:r>
              <a:rPr lang="es-ES" sz="6600" dirty="0">
                <a:latin typeface="Batang" panose="02030600000101010101" pitchFamily="18" charset="-127"/>
                <a:ea typeface="Batang" panose="02030600000101010101" pitchFamily="18" charset="-127"/>
              </a:rPr>
              <a:t>CASO CLÍNICO NEUMOLOGÍA II</a:t>
            </a:r>
            <a:endParaRPr lang="es-ES" sz="6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8D350C-0DB8-43C3-8394-7DEA4193D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716" y="3910818"/>
            <a:ext cx="9064283" cy="2250830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600"/>
              </a:spcBef>
            </a:pPr>
            <a:r>
              <a:rPr lang="es" sz="2800" dirty="0">
                <a:ea typeface="Lato"/>
                <a:cs typeface="Lato"/>
                <a:sym typeface="Lato"/>
              </a:rPr>
              <a:t>BLANCA NAVAS SOLER </a:t>
            </a:r>
          </a:p>
          <a:p>
            <a:pPr lvl="0">
              <a:spcBef>
                <a:spcPts val="600"/>
              </a:spcBef>
            </a:pPr>
            <a:r>
              <a:rPr lang="es" sz="2800" dirty="0">
                <a:ea typeface="Lato"/>
                <a:cs typeface="Lato"/>
                <a:sym typeface="Lato"/>
              </a:rPr>
              <a:t>Hospital Universitario de San Juan de Alicante</a:t>
            </a:r>
          </a:p>
          <a:p>
            <a:r>
              <a:rPr lang="es-ES" sz="2800" dirty="0"/>
              <a:t>SERVICIO DE NEUMOLOGÍA</a:t>
            </a:r>
          </a:p>
          <a:p>
            <a:r>
              <a:rPr lang="es-ES" sz="2800" dirty="0"/>
              <a:t>Aprobado por : DR. JOSÉ NORBERTO SANCHO CHUST</a:t>
            </a:r>
          </a:p>
          <a:p>
            <a:pPr lvl="0">
              <a:spcBef>
                <a:spcPts val="600"/>
              </a:spcBef>
            </a:pPr>
            <a:r>
              <a:rPr lang="es" sz="2800" dirty="0">
                <a:ea typeface="Lato"/>
                <a:cs typeface="Lato"/>
                <a:sym typeface="Lato"/>
              </a:rPr>
              <a:t>Talleres integrados III- Curso 2018-2019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84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5AF54-8CAF-4773-A4E0-CECE090CA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407963"/>
            <a:ext cx="9904523" cy="6161649"/>
          </a:xfrm>
        </p:spPr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 DE CONSULTA: Varón de 78 años que acude  a consulta por fiebre y malestar general de 2 semanas</a:t>
            </a: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evolución </a:t>
            </a:r>
            <a:endParaRPr lang="es-ES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Antecedentes: </a:t>
            </a: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RAM. HTA, no DM, no DLP. </a:t>
            </a:r>
            <a:r>
              <a:rPr lang="es-ES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Exfumador 100 años/paquete. </a:t>
            </a: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Hiperuricemia. </a:t>
            </a:r>
          </a:p>
          <a:p>
            <a:pPr marL="788670" lvl="2" indent="-285750"/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EPOC muy grave con múltiples ingresos por exacerbaciones. </a:t>
            </a:r>
          </a:p>
          <a:p>
            <a:pPr marL="78867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Cardiopatía isquémica crónica estable. FA crónica con anticoagulación. Claudicación intermitente. CV isquémico en 2017.</a:t>
            </a:r>
          </a:p>
          <a:p>
            <a:pPr marL="78867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Estenosis uretral </a:t>
            </a:r>
            <a:r>
              <a:rPr lang="es-E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es-E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ureterostomía</a:t>
            </a:r>
            <a:r>
              <a:rPr lang="es-E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perineal 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ITUS de repetición.  Hernia inguinal. Enfermedad diverticular de colon. </a:t>
            </a:r>
          </a:p>
          <a:p>
            <a:pPr marL="788670" lvl="2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Último ingreso 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 1 mes por </a:t>
            </a:r>
            <a:r>
              <a:rPr lang="es-E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bronconeumonía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Llega con episodios de hemoptisis, y broncoespasmo. Se suspende anticoagulación y se pauta ab. </a:t>
            </a:r>
            <a:r>
              <a:rPr lang="es-E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Recuperación lenta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2"/>
                </a:solidFill>
              </a:rPr>
              <a:t>SB: Independiente para las ABVD, limitada por la insuficiencia respiratoria crónica (disnea basal II-III mMRC).</a:t>
            </a:r>
            <a:endParaRPr lang="es-ES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TTO habitual: FUROSEMIDA 40 MG, SINTROM UNO, LEXATIN 3MG, VALIUM 10, TRYPTIZOL 10MG, BUDESONIDA ALDO-UNION 0,25MG/ML, DUROGESIC MATRIX 50MCG/H, MONUROL 3G, OMNIC OCAS 0,4MG, CAPENON 40/5 MG, METAMIZOL 575 MG, COMBIPRASAL 0,5/2,5MG</a:t>
            </a:r>
          </a:p>
          <a:p>
            <a:pPr marL="4572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093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592BFF8-D4D7-4CFD-8D8F-141DE2C26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301965"/>
              </p:ext>
            </p:extLst>
          </p:nvPr>
        </p:nvGraphicFramePr>
        <p:xfrm>
          <a:off x="1143000" y="438150"/>
          <a:ext cx="10448778" cy="5850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063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39984D9-4D65-4556-95FB-DC8420C576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13" b="24479"/>
          <a:stretch/>
        </p:blipFill>
        <p:spPr>
          <a:xfrm>
            <a:off x="350638" y="257174"/>
            <a:ext cx="7113551" cy="6343651"/>
          </a:xfrm>
          <a:prstGeom prst="rect">
            <a:avLst/>
          </a:prstGeom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0441E00-54A5-421A-A710-2F1E5775DF4D}"/>
              </a:ext>
            </a:extLst>
          </p:cNvPr>
          <p:cNvSpPr/>
          <p:nvPr/>
        </p:nvSpPr>
        <p:spPr>
          <a:xfrm>
            <a:off x="7957331" y="1047750"/>
            <a:ext cx="3630812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RX TÓRAX: PA, técnica deficiente. </a:t>
            </a:r>
          </a:p>
          <a:p>
            <a:r>
              <a:rPr lang="es-E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Condensación alveolar en LSD que delimita cisura, con componente de</a:t>
            </a:r>
          </a:p>
          <a:p>
            <a:r>
              <a:rPr lang="es-E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pérdida de volumen</a:t>
            </a:r>
            <a:r>
              <a:rPr lang="es-E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649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7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19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21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3">
            <a:extLst>
              <a:ext uri="{FF2B5EF4-FFF2-40B4-BE49-F238E27FC236}">
                <a16:creationId xmlns:a16="http://schemas.microsoft.com/office/drawing/2014/main" id="{6EF21389-A1DE-4EF4-BA43-0D21F5EFA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9FFFEF6E-0CEE-4323-A07F-58FDA5E0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6" name="Straight Connector 27">
            <a:extLst>
              <a:ext uri="{FF2B5EF4-FFF2-40B4-BE49-F238E27FC236}">
                <a16:creationId xmlns:a16="http://schemas.microsoft.com/office/drawing/2014/main" id="{67A69A5B-FB7E-40C2-A416-68C80A100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220801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4D330D6-5765-4B60-A01C-C0E4DE44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A3FE8B-D6D2-4BD2-9C54-8AFE3435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924" y="2067951"/>
            <a:ext cx="4566230" cy="2227505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2300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Árbol bronquial derecho </a:t>
            </a:r>
            <a: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tumoración de coloración verdosa, con superficie</a:t>
            </a:r>
            <a:b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rugosa. Al moverlo, tiene una parte lisa. </a:t>
            </a:r>
            <a:b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su alrededor</a:t>
            </a:r>
            <a:b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3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supuran secreciones purulentas.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9C43800-F66B-4FE4-BC1A-FAA274081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67" y="2383315"/>
            <a:ext cx="4593715" cy="3674972"/>
          </a:xfrm>
          <a:prstGeom prst="rect">
            <a:avLst/>
          </a:prstGeom>
        </p:spPr>
      </p:pic>
      <p:sp>
        <p:nvSpPr>
          <p:cNvPr id="27" name="Marcador de texto 4">
            <a:extLst>
              <a:ext uri="{FF2B5EF4-FFF2-40B4-BE49-F238E27FC236}">
                <a16:creationId xmlns:a16="http://schemas.microsoft.com/office/drawing/2014/main" id="{0D9FDABB-14AC-450B-AEBD-B3D8049B9716}"/>
              </a:ext>
            </a:extLst>
          </p:cNvPr>
          <p:cNvSpPr txBox="1">
            <a:spLocks/>
          </p:cNvSpPr>
          <p:nvPr/>
        </p:nvSpPr>
        <p:spPr>
          <a:xfrm>
            <a:off x="271871" y="1067806"/>
            <a:ext cx="5370160" cy="30175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dirty="0"/>
              <a:t>FIBROBRONCOSCOPIA</a:t>
            </a:r>
          </a:p>
        </p:txBody>
      </p:sp>
    </p:spTree>
    <p:extLst>
      <p:ext uri="{BB962C8B-B14F-4D97-AF65-F5344CB8AC3E}">
        <p14:creationId xmlns:p14="http://schemas.microsoft.com/office/powerpoint/2010/main" val="223848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62EB53-1657-4F74-A975-00368A7BB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990600"/>
            <a:ext cx="3931920" cy="4861560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Procedimientos : Extracción cuerpo extraño: parece ser un </a:t>
            </a:r>
            <a:r>
              <a:rPr lang="es-ES" sz="24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GUISANTE. </a:t>
            </a:r>
          </a:p>
          <a:p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No obstante, se remiten muestras a : Microbiología: BAS, CTT. Anatomía Patológica: Biopsia Bronquial. </a:t>
            </a:r>
          </a:p>
          <a:p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Los resultados son normales. </a:t>
            </a:r>
          </a:p>
        </p:txBody>
      </p:sp>
      <p:pic>
        <p:nvPicPr>
          <p:cNvPr id="6" name="Marcador de contenido 5" descr="Imagen que contiene interior, pared, sentado&#10;&#10;Descripción generada automáticamente">
            <a:extLst>
              <a:ext uri="{FF2B5EF4-FFF2-40B4-BE49-F238E27FC236}">
                <a16:creationId xmlns:a16="http://schemas.microsoft.com/office/drawing/2014/main" id="{E5CA8D34-BCDE-4B03-A32C-AFACAC9B7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525" y="1343660"/>
            <a:ext cx="5213350" cy="417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32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2377237-5BBC-4F00-A61E-CDF707EE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172563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sz="5400" dirty="0">
                <a:solidFill>
                  <a:schemeClr val="accent1">
                    <a:lumMod val="50000"/>
                  </a:schemeClr>
                </a:solidFill>
              </a:rPr>
              <a:t>Dx: Paraneumonía por cuerpo extraño. </a:t>
            </a:r>
            <a:r>
              <a:rPr lang="es-ES" dirty="0"/>
              <a:t>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98C2A9-54CE-42C3-A954-6B972B8F9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745" y="2971800"/>
            <a:ext cx="9720775" cy="3175782"/>
          </a:xfrm>
        </p:spPr>
        <p:txBody>
          <a:bodyPr/>
          <a:lstStyle/>
          <a:p>
            <a:pPr marL="45720" indent="0">
              <a:buNone/>
            </a:pPr>
            <a:endParaRPr lang="es-ES" dirty="0"/>
          </a:p>
          <a:p>
            <a:pPr marL="45720" indent="0">
              <a:buNone/>
            </a:pP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Tras su ingreso y realización de FB se constató la existencia de un c. extraño en LSD (guisante), acompañado de signos de infección supurativa aguda. </a:t>
            </a:r>
          </a:p>
          <a:p>
            <a:pPr marL="45720" indent="0">
              <a:buNone/>
            </a:pP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Se extrajo el mismo y se instauró tratamiento ATB, con una respuesta favorable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349034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527</Words>
  <Application>Microsoft Office PowerPoint</Application>
  <PresentationFormat>Panorámica</PresentationFormat>
  <Paragraphs>42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Batang</vt:lpstr>
      <vt:lpstr>Arial</vt:lpstr>
      <vt:lpstr>Calibri</vt:lpstr>
      <vt:lpstr>Corbel</vt:lpstr>
      <vt:lpstr>Courier New</vt:lpstr>
      <vt:lpstr>Base</vt:lpstr>
      <vt:lpstr>CASO CLÍNICO NEUMOLOGÍA II</vt:lpstr>
      <vt:lpstr>Presentación de PowerPoint</vt:lpstr>
      <vt:lpstr>Presentación de PowerPoint</vt:lpstr>
      <vt:lpstr>Presentación de PowerPoint</vt:lpstr>
      <vt:lpstr>Árbol bronquial derecho : tumoración de coloración verdosa, con superficie rugosa. Al moverlo, tiene una parte lisa.  A su alrededor supuran secreciones purulentas. </vt:lpstr>
      <vt:lpstr>Presentación de PowerPoint</vt:lpstr>
      <vt:lpstr>Dx: Paraneumonía por cuerpo extraño.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NEUMOLOGÍA II</dc:title>
  <dc:creator>LINA</dc:creator>
  <cp:lastModifiedBy>LINA</cp:lastModifiedBy>
  <cp:revision>7</cp:revision>
  <dcterms:created xsi:type="dcterms:W3CDTF">2019-05-16T07:48:32Z</dcterms:created>
  <dcterms:modified xsi:type="dcterms:W3CDTF">2019-05-20T08:24:11Z</dcterms:modified>
</cp:coreProperties>
</file>