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276" y="-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BAB0F-57C1-4BEC-8061-F127119843CA}" type="datetimeFigureOut">
              <a:rPr lang="es-ES" smtClean="0"/>
              <a:t>04/04/2019</a:t>
            </a:fld>
            <a:endParaRPr lang="es-E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2DF71D-137E-4AB5-BC51-C8E1E7C2179A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BAB0F-57C1-4BEC-8061-F127119843CA}" type="datetimeFigureOut">
              <a:rPr lang="es-ES" smtClean="0"/>
              <a:t>04/04/2019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DF71D-137E-4AB5-BC51-C8E1E7C217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BAB0F-57C1-4BEC-8061-F127119843CA}" type="datetimeFigureOut">
              <a:rPr lang="es-ES" smtClean="0"/>
              <a:t>04/04/2019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DF71D-137E-4AB5-BC51-C8E1E7C217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BAB0F-57C1-4BEC-8061-F127119843CA}" type="datetimeFigureOut">
              <a:rPr lang="es-ES" smtClean="0"/>
              <a:t>04/04/2019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DF71D-137E-4AB5-BC51-C8E1E7C217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BAB0F-57C1-4BEC-8061-F127119843CA}" type="datetimeFigureOut">
              <a:rPr lang="es-ES" smtClean="0"/>
              <a:t>04/04/2019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DF71D-137E-4AB5-BC51-C8E1E7C2179A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BAB0F-57C1-4BEC-8061-F127119843CA}" type="datetimeFigureOut">
              <a:rPr lang="es-ES" smtClean="0"/>
              <a:t>04/04/2019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DF71D-137E-4AB5-BC51-C8E1E7C2179A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BAB0F-57C1-4BEC-8061-F127119843CA}" type="datetimeFigureOut">
              <a:rPr lang="es-ES" smtClean="0"/>
              <a:t>04/04/2019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DF71D-137E-4AB5-BC51-C8E1E7C2179A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BAB0F-57C1-4BEC-8061-F127119843CA}" type="datetimeFigureOut">
              <a:rPr lang="es-ES" smtClean="0"/>
              <a:t>04/04/2019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DF71D-137E-4AB5-BC51-C8E1E7C217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BAB0F-57C1-4BEC-8061-F127119843CA}" type="datetimeFigureOut">
              <a:rPr lang="es-ES" smtClean="0"/>
              <a:t>04/04/2019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DF71D-137E-4AB5-BC51-C8E1E7C217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BAB0F-57C1-4BEC-8061-F127119843CA}" type="datetimeFigureOut">
              <a:rPr lang="es-ES" smtClean="0"/>
              <a:t>04/04/2019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DF71D-137E-4AB5-BC51-C8E1E7C217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2BAB0F-57C1-4BEC-8061-F127119843CA}" type="datetimeFigureOut">
              <a:rPr lang="es-ES" smtClean="0"/>
              <a:t>04/04/2019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DF71D-137E-4AB5-BC51-C8E1E7C2179A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E2BAB0F-57C1-4BEC-8061-F127119843CA}" type="datetimeFigureOut">
              <a:rPr lang="es-ES" smtClean="0"/>
              <a:t>04/04/2019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222DF71D-137E-4AB5-BC51-C8E1E7C2179A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4632" cy="3103985"/>
          </a:xfrm>
        </p:spPr>
        <p:txBody>
          <a:bodyPr/>
          <a:lstStyle/>
          <a:p>
            <a:r>
              <a:rPr lang="es-ES" dirty="0"/>
              <a:t>DÍAGNÓSTICO POR IMAGEN.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pPr algn="r"/>
            <a:r>
              <a:rPr lang="es-ES" dirty="0"/>
              <a:t>Inés Borrego Soriano. 48668775-Q. 1467.</a:t>
            </a:r>
          </a:p>
          <a:p>
            <a:pPr algn="r"/>
            <a:r>
              <a:rPr lang="es-ES" dirty="0"/>
              <a:t>Hospital General Universitario Elda.</a:t>
            </a:r>
          </a:p>
          <a:p>
            <a:pPr algn="r"/>
            <a:r>
              <a:rPr lang="es-ES" dirty="0"/>
              <a:t>Caso aprobado por el doctor </a:t>
            </a:r>
            <a:r>
              <a:rPr lang="es-ES" smtClean="0"/>
              <a:t>Vicente Medrano</a:t>
            </a:r>
            <a:r>
              <a:rPr lang="es-ES" smtClean="0"/>
              <a:t>.</a:t>
            </a:r>
            <a:endParaRPr lang="es-ES" dirty="0"/>
          </a:p>
          <a:p>
            <a:pPr algn="r"/>
            <a:r>
              <a:rPr lang="es-ES" dirty="0"/>
              <a:t>Servicio de digestivo.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60013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CASO CLÍNICO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/>
              <a:t>Varón de 75 años que acude por debilidad de extremidades izquierdas y cefalea de horas de evolución.</a:t>
            </a:r>
          </a:p>
          <a:p>
            <a:r>
              <a:rPr lang="es-ES" dirty="0" smtClean="0"/>
              <a:t>No </a:t>
            </a:r>
            <a:r>
              <a:rPr lang="es-ES" dirty="0" err="1" smtClean="0"/>
              <a:t>RAMc</a:t>
            </a:r>
            <a:r>
              <a:rPr lang="es-ES" dirty="0" smtClean="0"/>
              <a:t>.</a:t>
            </a:r>
          </a:p>
          <a:p>
            <a:r>
              <a:rPr lang="es-ES" dirty="0" smtClean="0"/>
              <a:t>HTA (bien controlada). No DM. No DLP.</a:t>
            </a:r>
          </a:p>
          <a:p>
            <a:r>
              <a:rPr lang="es-ES" dirty="0" smtClean="0"/>
              <a:t>No fumador.</a:t>
            </a:r>
          </a:p>
          <a:p>
            <a:r>
              <a:rPr lang="es-ES" dirty="0" smtClean="0"/>
              <a:t>Hiperuricemia con ataques de gota.</a:t>
            </a:r>
          </a:p>
          <a:p>
            <a:r>
              <a:rPr lang="es-ES" dirty="0" smtClean="0"/>
              <a:t>Independiente para las ABVD.</a:t>
            </a:r>
          </a:p>
          <a:p>
            <a:r>
              <a:rPr lang="es-ES" dirty="0" err="1" smtClean="0"/>
              <a:t>Iqx</a:t>
            </a:r>
            <a:r>
              <a:rPr lang="es-ES" dirty="0" smtClean="0"/>
              <a:t>: rotura de tendón de </a:t>
            </a:r>
            <a:r>
              <a:rPr lang="es-ES" dirty="0" err="1" smtClean="0"/>
              <a:t>aquiles</a:t>
            </a:r>
            <a:r>
              <a:rPr lang="es-ES" dirty="0" smtClean="0"/>
              <a:t>.</a:t>
            </a:r>
          </a:p>
          <a:p>
            <a:r>
              <a:rPr lang="es-ES" dirty="0" err="1" smtClean="0"/>
              <a:t>Tto</a:t>
            </a:r>
            <a:r>
              <a:rPr lang="es-ES" dirty="0" smtClean="0"/>
              <a:t>. habitual: </a:t>
            </a:r>
            <a:r>
              <a:rPr lang="es-ES" dirty="0" err="1" smtClean="0"/>
              <a:t>alopurinol</a:t>
            </a:r>
            <a:r>
              <a:rPr lang="es-ES" dirty="0" smtClean="0"/>
              <a:t>, </a:t>
            </a:r>
            <a:r>
              <a:rPr lang="es-ES" dirty="0" err="1" smtClean="0"/>
              <a:t>colchicina</a:t>
            </a:r>
            <a:r>
              <a:rPr lang="es-ES" dirty="0" smtClean="0"/>
              <a:t>, </a:t>
            </a:r>
            <a:r>
              <a:rPr lang="es-ES" dirty="0" err="1" smtClean="0"/>
              <a:t>amlodipino</a:t>
            </a:r>
            <a:r>
              <a:rPr lang="es-ES" dirty="0" smtClean="0"/>
              <a:t>, </a:t>
            </a:r>
            <a:r>
              <a:rPr lang="es-ES" dirty="0" err="1" smtClean="0"/>
              <a:t>lisinopril</a:t>
            </a:r>
            <a:r>
              <a:rPr lang="es-ES" dirty="0" smtClean="0"/>
              <a:t>/</a:t>
            </a:r>
            <a:r>
              <a:rPr lang="es-ES" dirty="0" err="1" smtClean="0"/>
              <a:t>hidroclorotiazida</a:t>
            </a:r>
            <a:r>
              <a:rPr lang="es-ES" dirty="0" smtClean="0"/>
              <a:t>, omeprazol.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36319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CASO CLÍNICO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/>
              <a:t>Constantes: TA: </a:t>
            </a:r>
            <a:r>
              <a:rPr lang="es-ES" dirty="0" smtClean="0"/>
              <a:t>165/86 </a:t>
            </a:r>
            <a:r>
              <a:rPr lang="es-ES" dirty="0" err="1"/>
              <a:t>mmHg</a:t>
            </a:r>
            <a:r>
              <a:rPr lang="es-ES" dirty="0"/>
              <a:t>., FC: </a:t>
            </a:r>
            <a:r>
              <a:rPr lang="es-ES" dirty="0" smtClean="0"/>
              <a:t>114 </a:t>
            </a:r>
            <a:r>
              <a:rPr lang="es-ES" dirty="0" err="1"/>
              <a:t>lpm</a:t>
            </a:r>
            <a:r>
              <a:rPr lang="es-ES" dirty="0"/>
              <a:t>., </a:t>
            </a:r>
            <a:r>
              <a:rPr lang="es-ES" dirty="0" err="1"/>
              <a:t>Sat</a:t>
            </a:r>
            <a:r>
              <a:rPr lang="es-ES" dirty="0"/>
              <a:t>. 02 basal: </a:t>
            </a:r>
            <a:r>
              <a:rPr lang="es-ES" dirty="0" smtClean="0"/>
              <a:t>96%, </a:t>
            </a:r>
            <a:r>
              <a:rPr lang="es-ES" dirty="0" err="1"/>
              <a:t>Tª</a:t>
            </a:r>
            <a:r>
              <a:rPr lang="es-ES" dirty="0"/>
              <a:t>: </a:t>
            </a:r>
            <a:r>
              <a:rPr lang="es-ES" dirty="0" smtClean="0"/>
              <a:t>36ºC.</a:t>
            </a:r>
          </a:p>
          <a:p>
            <a:r>
              <a:rPr lang="es-ES" dirty="0" smtClean="0"/>
              <a:t>BEG</a:t>
            </a:r>
            <a:r>
              <a:rPr lang="es-ES" dirty="0"/>
              <a:t>. </a:t>
            </a:r>
            <a:r>
              <a:rPr lang="es-ES" dirty="0" err="1" smtClean="0"/>
              <a:t>Normohidratado</a:t>
            </a:r>
            <a:r>
              <a:rPr lang="es-ES" dirty="0" smtClean="0"/>
              <a:t>, </a:t>
            </a:r>
            <a:r>
              <a:rPr lang="es-ES" dirty="0" err="1" smtClean="0"/>
              <a:t>normocoloreado</a:t>
            </a:r>
            <a:r>
              <a:rPr lang="es-ES" dirty="0" smtClean="0"/>
              <a:t>, </a:t>
            </a:r>
            <a:r>
              <a:rPr lang="es-ES" dirty="0" err="1" smtClean="0"/>
              <a:t>normonutrido</a:t>
            </a:r>
            <a:r>
              <a:rPr lang="es-ES" dirty="0" smtClean="0"/>
              <a:t>.</a:t>
            </a:r>
            <a:endParaRPr lang="es-ES" dirty="0"/>
          </a:p>
          <a:p>
            <a:r>
              <a:rPr lang="es-ES" dirty="0"/>
              <a:t>AC: Tonos rítmicos, no soplos.</a:t>
            </a:r>
          </a:p>
          <a:p>
            <a:r>
              <a:rPr lang="es-ES" dirty="0"/>
              <a:t>AP: MVC, no ruidos patológicos.</a:t>
            </a:r>
          </a:p>
          <a:p>
            <a:r>
              <a:rPr lang="es-ES" dirty="0"/>
              <a:t>ABD: Blando y </a:t>
            </a:r>
            <a:r>
              <a:rPr lang="es-ES" dirty="0" err="1" smtClean="0"/>
              <a:t>depresible</a:t>
            </a:r>
            <a:r>
              <a:rPr lang="es-ES" dirty="0" smtClean="0"/>
              <a:t>. No </a:t>
            </a:r>
            <a:r>
              <a:rPr lang="es-ES" dirty="0"/>
              <a:t>defensa ni signos de irritación peritoneal. No masas ni </a:t>
            </a:r>
            <a:r>
              <a:rPr lang="es-ES" dirty="0" err="1"/>
              <a:t>megalias</a:t>
            </a:r>
            <a:r>
              <a:rPr lang="es-ES" dirty="0"/>
              <a:t>. Ruidos normales.</a:t>
            </a:r>
          </a:p>
          <a:p>
            <a:r>
              <a:rPr lang="es-ES" dirty="0"/>
              <a:t>EEII: No edemas ni signos de TVP</a:t>
            </a:r>
            <a:r>
              <a:rPr lang="es-ES" dirty="0" smtClean="0"/>
              <a:t>.</a:t>
            </a:r>
          </a:p>
          <a:p>
            <a:r>
              <a:rPr lang="es-ES" dirty="0" smtClean="0"/>
              <a:t>Neurológico: Consciente y orientado en las 3 esferas. No alteración del lenguaje. PICNR, </a:t>
            </a:r>
            <a:r>
              <a:rPr lang="es-ES" dirty="0" err="1" smtClean="0"/>
              <a:t>MOEs</a:t>
            </a:r>
            <a:r>
              <a:rPr lang="es-ES" dirty="0" smtClean="0"/>
              <a:t> conservados. No nistagmo ni diplopía. V, VII y pares bajos conservados. Campimetría por confrontación alterada con extinción visual izquierda. No </a:t>
            </a:r>
            <a:r>
              <a:rPr lang="es-ES" dirty="0" err="1" smtClean="0"/>
              <a:t>disdiadococinesia</a:t>
            </a:r>
            <a:r>
              <a:rPr lang="es-ES" dirty="0" smtClean="0"/>
              <a:t>. No dismetría. Fuerza: 3/5 MSI, 5/5 MSD, 3/5 MII, 5/5 MID. Espasticidad MSI. Alteración de la sensibilidad con relación a la discriminación. </a:t>
            </a:r>
            <a:r>
              <a:rPr lang="es-ES" dirty="0"/>
              <a:t>RCP flexor bilateral. </a:t>
            </a:r>
            <a:r>
              <a:rPr lang="es-ES" dirty="0" smtClean="0"/>
              <a:t>Imposibilidad de andar.</a:t>
            </a:r>
            <a:endParaRPr lang="es-ES" dirty="0"/>
          </a:p>
          <a:p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73692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CASO CLÍNICO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AS: Bioquímica, hemograma y coagulación normal.</a:t>
            </a:r>
          </a:p>
          <a:p>
            <a:r>
              <a:rPr lang="es-ES" dirty="0" smtClean="0"/>
              <a:t>ECG</a:t>
            </a:r>
            <a:r>
              <a:rPr lang="es-ES" dirty="0"/>
              <a:t>: RS a 90lpm, PR normal, QRS estrecho, no alteraciones agudas </a:t>
            </a:r>
            <a:r>
              <a:rPr lang="es-ES" dirty="0" smtClean="0"/>
              <a:t>de la </a:t>
            </a:r>
            <a:r>
              <a:rPr lang="es-ES" dirty="0"/>
              <a:t>repolarización</a:t>
            </a:r>
            <a:r>
              <a:rPr lang="es-ES" dirty="0" smtClean="0"/>
              <a:t>.</a:t>
            </a:r>
          </a:p>
          <a:p>
            <a:r>
              <a:rPr lang="es-ES" dirty="0" smtClean="0"/>
              <a:t>Tac craneal sin contraste iv: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27472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TAC CRANEAL</a:t>
            </a:r>
            <a:endParaRPr lang="es-ES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988840"/>
            <a:ext cx="6425251" cy="4525963"/>
          </a:xfrm>
        </p:spPr>
      </p:pic>
    </p:spTree>
    <p:extLst>
      <p:ext uri="{BB962C8B-B14F-4D97-AF65-F5344CB8AC3E}">
        <p14:creationId xmlns:p14="http://schemas.microsoft.com/office/powerpoint/2010/main" val="25155639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DIAGNÓSTICO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ES" sz="3400" dirty="0" smtClean="0"/>
              <a:t>HEMORRAGIA INTRAPARENQUIMATOSA DERECHA por probable </a:t>
            </a:r>
            <a:r>
              <a:rPr lang="es-ES" sz="3400" dirty="0" err="1" smtClean="0"/>
              <a:t>angiopatía</a:t>
            </a:r>
            <a:r>
              <a:rPr lang="es-ES" sz="3400" dirty="0" smtClean="0"/>
              <a:t> </a:t>
            </a:r>
            <a:r>
              <a:rPr lang="es-ES" sz="3400" dirty="0" err="1" smtClean="0"/>
              <a:t>amiloide</a:t>
            </a:r>
            <a:r>
              <a:rPr lang="es-ES" sz="3400" dirty="0" smtClean="0"/>
              <a:t> esporádica.</a:t>
            </a:r>
          </a:p>
          <a:p>
            <a:r>
              <a:rPr lang="es-ES" sz="2500" dirty="0" smtClean="0"/>
              <a:t>Informe:  A nivel </a:t>
            </a:r>
            <a:r>
              <a:rPr lang="es-ES" sz="2500" dirty="0" err="1"/>
              <a:t>frontoparietal</a:t>
            </a:r>
            <a:r>
              <a:rPr lang="es-ES" sz="2500" dirty="0"/>
              <a:t> alto derecho, se visualiza imagen </a:t>
            </a:r>
            <a:r>
              <a:rPr lang="es-ES" sz="2500" dirty="0" err="1"/>
              <a:t>hiperdensa</a:t>
            </a:r>
            <a:r>
              <a:rPr lang="es-ES" sz="2500" dirty="0"/>
              <a:t> </a:t>
            </a:r>
            <a:r>
              <a:rPr lang="es-ES" sz="2500" dirty="0" smtClean="0"/>
              <a:t>de morfología </a:t>
            </a:r>
            <a:r>
              <a:rPr lang="es-ES" sz="2500" dirty="0" err="1"/>
              <a:t>giriforme</a:t>
            </a:r>
            <a:r>
              <a:rPr lang="es-ES" sz="2500" dirty="0"/>
              <a:t> que origina ligero edema </a:t>
            </a:r>
            <a:r>
              <a:rPr lang="es-ES" sz="2500" dirty="0" err="1"/>
              <a:t>vasogénico</a:t>
            </a:r>
            <a:r>
              <a:rPr lang="es-ES" sz="2500" dirty="0"/>
              <a:t> </a:t>
            </a:r>
            <a:r>
              <a:rPr lang="es-ES" sz="2500" dirty="0" smtClean="0"/>
              <a:t>periférico con </a:t>
            </a:r>
            <a:r>
              <a:rPr lang="es-ES" sz="2500" dirty="0" err="1"/>
              <a:t>borramiento</a:t>
            </a:r>
            <a:r>
              <a:rPr lang="es-ES" sz="2500" dirty="0"/>
              <a:t> de surcos y cisuras adyacentes, asociando componente</a:t>
            </a:r>
            <a:br>
              <a:rPr lang="es-ES" sz="2500" dirty="0"/>
            </a:br>
            <a:r>
              <a:rPr lang="es-ES" sz="2500" dirty="0"/>
              <a:t>de hemorragia </a:t>
            </a:r>
            <a:r>
              <a:rPr lang="es-ES" sz="2500" dirty="0" smtClean="0"/>
              <a:t>subaracnoideo. </a:t>
            </a:r>
            <a:r>
              <a:rPr lang="es-ES" sz="2500" dirty="0"/>
              <a:t>No condiciona desviación de la línea</a:t>
            </a:r>
            <a:br>
              <a:rPr lang="es-ES" sz="2500" dirty="0"/>
            </a:br>
            <a:r>
              <a:rPr lang="es-ES" sz="2500" dirty="0"/>
              <a:t>media o compresión del sistema ventricular. Hallazgos en probable</a:t>
            </a:r>
            <a:br>
              <a:rPr lang="es-ES" sz="2500" dirty="0"/>
            </a:br>
            <a:r>
              <a:rPr lang="es-ES" sz="2500" dirty="0"/>
              <a:t>relación con hemorragia </a:t>
            </a:r>
            <a:r>
              <a:rPr lang="es-ES" sz="2500" dirty="0" err="1" smtClean="0"/>
              <a:t>intraparenquimatosa</a:t>
            </a:r>
            <a:r>
              <a:rPr lang="es-ES" sz="2500" dirty="0" smtClean="0"/>
              <a:t> asociando </a:t>
            </a:r>
            <a:r>
              <a:rPr lang="es-ES" sz="2500" dirty="0"/>
              <a:t>componente </a:t>
            </a:r>
            <a:r>
              <a:rPr lang="es-ES" sz="2500" dirty="0" smtClean="0"/>
              <a:t>subaracnoideo a </a:t>
            </a:r>
            <a:r>
              <a:rPr lang="es-ES" sz="2500" dirty="0"/>
              <a:t>nivel </a:t>
            </a:r>
            <a:r>
              <a:rPr lang="es-ES" sz="2500" dirty="0" err="1"/>
              <a:t>frontoparietal</a:t>
            </a:r>
            <a:r>
              <a:rPr lang="es-ES" sz="2500" dirty="0"/>
              <a:t> alto derecho. No se detectan signos de </a:t>
            </a:r>
            <a:r>
              <a:rPr lang="es-ES" sz="2500" dirty="0" smtClean="0"/>
              <a:t>lesión isquémica </a:t>
            </a:r>
            <a:r>
              <a:rPr lang="es-ES" sz="2500" dirty="0"/>
              <a:t>fase aguda - establecida. </a:t>
            </a:r>
            <a:r>
              <a:rPr lang="es-ES" sz="2500" dirty="0" err="1"/>
              <a:t>Hipodensidad</a:t>
            </a:r>
            <a:r>
              <a:rPr lang="es-ES" sz="2500" dirty="0"/>
              <a:t> focal en los </a:t>
            </a:r>
            <a:r>
              <a:rPr lang="es-ES" sz="2500" dirty="0" smtClean="0"/>
              <a:t>ganglios basales </a:t>
            </a:r>
            <a:r>
              <a:rPr lang="es-ES" sz="2500" dirty="0"/>
              <a:t>derechos, que sugiere lesión isquémica evolucionada de </a:t>
            </a:r>
            <a:r>
              <a:rPr lang="es-ES" sz="2500" dirty="0" smtClean="0"/>
              <a:t>perfil </a:t>
            </a:r>
            <a:r>
              <a:rPr lang="es-ES" sz="2500" dirty="0" err="1" smtClean="0"/>
              <a:t>lacunar</a:t>
            </a:r>
            <a:r>
              <a:rPr lang="es-ES" sz="2500" dirty="0"/>
              <a:t>. Signos de </a:t>
            </a:r>
            <a:r>
              <a:rPr lang="es-ES" sz="2500" dirty="0" err="1"/>
              <a:t>leucoencefalopatía</a:t>
            </a:r>
            <a:r>
              <a:rPr lang="es-ES" sz="2500" dirty="0"/>
              <a:t> </a:t>
            </a:r>
            <a:r>
              <a:rPr lang="es-ES" sz="2500" dirty="0" err="1"/>
              <a:t>microvascular</a:t>
            </a:r>
            <a:r>
              <a:rPr lang="es-ES" sz="2500" dirty="0"/>
              <a:t> difusa </a:t>
            </a:r>
            <a:r>
              <a:rPr lang="es-ES" sz="2500" dirty="0" smtClean="0"/>
              <a:t>ligeramente más </a:t>
            </a:r>
            <a:r>
              <a:rPr lang="es-ES" sz="2500" dirty="0"/>
              <a:t>llamativa a nivel posterior. Sin otras </a:t>
            </a:r>
            <a:r>
              <a:rPr lang="es-ES" sz="2500" dirty="0" smtClean="0"/>
              <a:t>alteraciones significativas</a:t>
            </a:r>
            <a:r>
              <a:rPr lang="es-ES" sz="2500" dirty="0"/>
              <a:t>. Valorar la posibilidad de </a:t>
            </a:r>
            <a:r>
              <a:rPr lang="es-ES" sz="2500" dirty="0" err="1"/>
              <a:t>angiopatía</a:t>
            </a:r>
            <a:r>
              <a:rPr lang="es-ES" sz="2500" dirty="0"/>
              <a:t> </a:t>
            </a:r>
            <a:r>
              <a:rPr lang="es-ES" sz="2500" dirty="0" err="1"/>
              <a:t>amiloide</a:t>
            </a:r>
            <a:r>
              <a:rPr lang="es-ES" sz="2500" dirty="0"/>
              <a:t/>
            </a:r>
            <a:br>
              <a:rPr lang="es-ES" sz="2500" dirty="0"/>
            </a:br>
            <a:r>
              <a:rPr lang="es-ES" sz="2500" dirty="0"/>
              <a:t>esporádica</a:t>
            </a:r>
            <a:r>
              <a:rPr lang="es-ES" sz="2500" dirty="0" smtClean="0"/>
              <a:t>.</a:t>
            </a:r>
            <a:endParaRPr lang="es-ES" dirty="0" smtClean="0"/>
          </a:p>
          <a:p>
            <a:r>
              <a:rPr lang="es-ES" sz="3800" dirty="0" smtClean="0"/>
              <a:t>Tratamiento: Paciente no subsidiario de </a:t>
            </a:r>
            <a:r>
              <a:rPr lang="es-ES" sz="3800" dirty="0" err="1" smtClean="0"/>
              <a:t>tto</a:t>
            </a:r>
            <a:r>
              <a:rPr lang="es-ES" sz="3800" dirty="0" smtClean="0"/>
              <a:t>. quirúrgico. </a:t>
            </a:r>
            <a:r>
              <a:rPr lang="es-ES" sz="3800" dirty="0" err="1" smtClean="0"/>
              <a:t>Tto</a:t>
            </a:r>
            <a:r>
              <a:rPr lang="es-ES" sz="3800" dirty="0" smtClean="0"/>
              <a:t>. conservador. Control de la HTA, rehabilitación.</a:t>
            </a:r>
          </a:p>
        </p:txBody>
      </p:sp>
    </p:spTree>
    <p:extLst>
      <p:ext uri="{BB962C8B-B14F-4D97-AF65-F5344CB8AC3E}">
        <p14:creationId xmlns:p14="http://schemas.microsoft.com/office/powerpoint/2010/main" val="11162816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jecutivo">
  <a:themeElements>
    <a:clrScheme name="Ejecutiv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jecutiv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jecutiv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27</TotalTime>
  <Words>341</Words>
  <Application>Microsoft Office PowerPoint</Application>
  <PresentationFormat>Presentación en pantalla (4:3)</PresentationFormat>
  <Paragraphs>31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Ejecutivo</vt:lpstr>
      <vt:lpstr>DÍAGNÓSTICO POR IMAGEN.</vt:lpstr>
      <vt:lpstr>CASO CLÍNICO</vt:lpstr>
      <vt:lpstr>CASO CLÍNICO</vt:lpstr>
      <vt:lpstr>CASO CLÍNICO</vt:lpstr>
      <vt:lpstr>TAC CRANEAL</vt:lpstr>
      <vt:lpstr>DIAGNÓSTICO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DÍAGNÓSTICO POR IMAGEN.</dc:title>
  <dc:creator>Felipe</dc:creator>
  <cp:lastModifiedBy>Felipe</cp:lastModifiedBy>
  <cp:revision>3</cp:revision>
  <dcterms:created xsi:type="dcterms:W3CDTF">2019-04-04T18:27:29Z</dcterms:created>
  <dcterms:modified xsi:type="dcterms:W3CDTF">2019-04-04T18:56:08Z</dcterms:modified>
</cp:coreProperties>
</file>