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322E7FD-2CC4-438C-849C-B33587E65EEC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70CE72-0115-49F4-8AD6-E3ED4C4CC02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4632" cy="2455913"/>
          </a:xfrm>
        </p:spPr>
        <p:txBody>
          <a:bodyPr/>
          <a:lstStyle/>
          <a:p>
            <a:r>
              <a:rPr lang="es-ES" dirty="0" smtClean="0"/>
              <a:t>DÍAGNÓSTICO POR IMAGEN.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ES" sz="1600" dirty="0" smtClean="0"/>
              <a:t>Inés Borrego Soriano. 48668775-Q. 1467.</a:t>
            </a:r>
          </a:p>
          <a:p>
            <a:pPr algn="r"/>
            <a:r>
              <a:rPr lang="es-ES" sz="1600" dirty="0" smtClean="0"/>
              <a:t>Hospital General Universitario Elda.</a:t>
            </a:r>
          </a:p>
          <a:p>
            <a:pPr algn="r"/>
            <a:r>
              <a:rPr lang="es-ES" sz="1600" dirty="0" smtClean="0"/>
              <a:t>Caso aprobado por el doctor Manuel López Torres.</a:t>
            </a:r>
          </a:p>
          <a:p>
            <a:pPr algn="r"/>
            <a:r>
              <a:rPr lang="es-ES" sz="1600" dirty="0" smtClean="0"/>
              <a:t>Servicio de digestivo.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08644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CLÍNICO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000" dirty="0" smtClean="0"/>
              <a:t>Mujer de 61 años que acude por dolor epigástrico irradiado en cinturón con náuseas y vómitos amarillentos de 1 día de evolución. Diuresis escasas (100cc).</a:t>
            </a:r>
          </a:p>
          <a:p>
            <a:r>
              <a:rPr lang="es-ES" sz="2000" dirty="0" err="1" smtClean="0"/>
              <a:t>RAMc</a:t>
            </a:r>
            <a:r>
              <a:rPr lang="es-ES" sz="2000" dirty="0" smtClean="0"/>
              <a:t> a </a:t>
            </a:r>
            <a:r>
              <a:rPr lang="es-ES" sz="2000" dirty="0" err="1" smtClean="0"/>
              <a:t>toradol</a:t>
            </a:r>
            <a:r>
              <a:rPr lang="es-ES" sz="2000" dirty="0" smtClean="0"/>
              <a:t>/</a:t>
            </a:r>
            <a:r>
              <a:rPr lang="es-ES" sz="2000" dirty="0" err="1" smtClean="0"/>
              <a:t>buscapina</a:t>
            </a:r>
            <a:r>
              <a:rPr lang="es-ES" sz="2000" dirty="0" smtClean="0"/>
              <a:t>.</a:t>
            </a:r>
          </a:p>
          <a:p>
            <a:r>
              <a:rPr lang="es-ES" sz="2000" dirty="0" smtClean="0"/>
              <a:t>No hábitos tóxicos</a:t>
            </a:r>
            <a:r>
              <a:rPr lang="es-ES" sz="2000" dirty="0" smtClean="0"/>
              <a:t>.</a:t>
            </a:r>
          </a:p>
          <a:p>
            <a:r>
              <a:rPr lang="es-ES" sz="2000" dirty="0" smtClean="0"/>
              <a:t>No HTA. No DM. No DLP.</a:t>
            </a:r>
            <a:endParaRPr lang="es-ES" sz="2000" dirty="0" smtClean="0"/>
          </a:p>
          <a:p>
            <a:r>
              <a:rPr lang="es-ES" sz="2000" dirty="0" smtClean="0"/>
              <a:t>Pancreatitis aguda de repetición. Último episodio en enero 2019.</a:t>
            </a:r>
          </a:p>
          <a:p>
            <a:r>
              <a:rPr lang="es-ES" sz="2000" dirty="0" smtClean="0"/>
              <a:t>Gastritis crónica atrófica leve. Se descarta H. pylori.</a:t>
            </a:r>
          </a:p>
          <a:p>
            <a:r>
              <a:rPr lang="es-ES" sz="2000" dirty="0"/>
              <a:t>Hipotiroidismo</a:t>
            </a:r>
            <a:r>
              <a:rPr lang="es-ES" sz="2000" dirty="0" smtClean="0"/>
              <a:t>.</a:t>
            </a:r>
          </a:p>
          <a:p>
            <a:r>
              <a:rPr lang="es-ES" sz="2000" dirty="0" smtClean="0"/>
              <a:t>Osteoporosis.</a:t>
            </a:r>
          </a:p>
          <a:p>
            <a:r>
              <a:rPr lang="es-ES" sz="2000" dirty="0" smtClean="0"/>
              <a:t>Nódulo mamario detectado en enero 2019 que la mamografía define como normal.</a:t>
            </a:r>
          </a:p>
          <a:p>
            <a:r>
              <a:rPr lang="es-ES" sz="2000" dirty="0" err="1" smtClean="0"/>
              <a:t>Iqx</a:t>
            </a:r>
            <a:r>
              <a:rPr lang="es-ES" sz="2000" dirty="0" smtClean="0"/>
              <a:t>: </a:t>
            </a:r>
            <a:r>
              <a:rPr lang="es-ES" sz="2000" dirty="0" err="1" smtClean="0"/>
              <a:t>meniscectomía</a:t>
            </a:r>
            <a:r>
              <a:rPr lang="es-ES" sz="2000" dirty="0" smtClean="0"/>
              <a:t> rodilla izquierda. </a:t>
            </a:r>
            <a:r>
              <a:rPr lang="es-ES" sz="2000" dirty="0" err="1" smtClean="0"/>
              <a:t>Apendicectomía</a:t>
            </a:r>
            <a:r>
              <a:rPr lang="es-ES" sz="2000" dirty="0" smtClean="0"/>
              <a:t>. </a:t>
            </a:r>
            <a:r>
              <a:rPr lang="es-ES" sz="2000" dirty="0" err="1" smtClean="0"/>
              <a:t>Hallaux</a:t>
            </a:r>
            <a:r>
              <a:rPr lang="es-ES" sz="2000" dirty="0" smtClean="0"/>
              <a:t> </a:t>
            </a:r>
            <a:r>
              <a:rPr lang="es-ES" sz="2000" dirty="0" err="1" smtClean="0"/>
              <a:t>valgus</a:t>
            </a:r>
            <a:r>
              <a:rPr lang="es-ES" sz="2000" dirty="0" smtClean="0"/>
              <a:t>.</a:t>
            </a:r>
          </a:p>
          <a:p>
            <a:r>
              <a:rPr lang="es-ES" sz="2000" dirty="0" err="1" smtClean="0"/>
              <a:t>Tto</a:t>
            </a:r>
            <a:r>
              <a:rPr lang="es-ES" sz="2000" dirty="0" smtClean="0"/>
              <a:t>. habitual: </a:t>
            </a:r>
            <a:r>
              <a:rPr lang="es-ES" sz="2000" dirty="0" err="1" smtClean="0"/>
              <a:t>trazodona</a:t>
            </a:r>
            <a:r>
              <a:rPr lang="es-ES" sz="2000" dirty="0" smtClean="0"/>
              <a:t>, </a:t>
            </a:r>
            <a:r>
              <a:rPr lang="es-ES" sz="2000" dirty="0" err="1" smtClean="0"/>
              <a:t>levotiroxina</a:t>
            </a:r>
            <a:r>
              <a:rPr lang="es-ES" sz="2000" dirty="0" smtClean="0"/>
              <a:t>, </a:t>
            </a:r>
            <a:r>
              <a:rPr lang="es-ES" sz="2000" dirty="0" err="1" smtClean="0"/>
              <a:t>calcifediol</a:t>
            </a:r>
            <a:r>
              <a:rPr lang="es-ES" sz="2000" dirty="0" smtClean="0"/>
              <a:t>, </a:t>
            </a:r>
            <a:r>
              <a:rPr lang="es-ES" sz="2000" dirty="0" err="1" smtClean="0"/>
              <a:t>colecalciferol</a:t>
            </a:r>
            <a:r>
              <a:rPr lang="es-ES" sz="2000" dirty="0" smtClean="0"/>
              <a:t>, </a:t>
            </a:r>
            <a:r>
              <a:rPr lang="es-ES" sz="2000" dirty="0" err="1" smtClean="0"/>
              <a:t>omperazol</a:t>
            </a:r>
            <a:r>
              <a:rPr lang="es-ES" sz="2000" dirty="0" smtClean="0"/>
              <a:t>, paracetamol.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1478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Constantes: TA: 149/91 </a:t>
            </a:r>
            <a:r>
              <a:rPr lang="es-ES" dirty="0" err="1" smtClean="0"/>
              <a:t>mmHg</a:t>
            </a:r>
            <a:r>
              <a:rPr lang="es-ES" dirty="0" smtClean="0"/>
              <a:t>., FC: 98 </a:t>
            </a:r>
            <a:r>
              <a:rPr lang="es-ES" dirty="0" err="1" smtClean="0"/>
              <a:t>lpm</a:t>
            </a:r>
            <a:r>
              <a:rPr lang="es-ES" dirty="0" smtClean="0"/>
              <a:t>., </a:t>
            </a:r>
            <a:r>
              <a:rPr lang="es-ES" dirty="0" err="1" smtClean="0"/>
              <a:t>Sat</a:t>
            </a:r>
            <a:r>
              <a:rPr lang="es-ES" dirty="0" smtClean="0"/>
              <a:t>. 02 basal: 97%, </a:t>
            </a:r>
            <a:r>
              <a:rPr lang="es-ES" dirty="0" err="1"/>
              <a:t>T</a:t>
            </a:r>
            <a:r>
              <a:rPr lang="es-ES" dirty="0" err="1" smtClean="0"/>
              <a:t>ª</a:t>
            </a:r>
            <a:r>
              <a:rPr lang="es-ES" dirty="0" smtClean="0"/>
              <a:t>: 35,9ºC.</a:t>
            </a:r>
          </a:p>
          <a:p>
            <a:r>
              <a:rPr lang="es-ES" dirty="0" smtClean="0"/>
              <a:t>Consciente y orientada. BEG. </a:t>
            </a:r>
            <a:r>
              <a:rPr lang="es-ES" dirty="0" err="1" smtClean="0"/>
              <a:t>Normohidratada</a:t>
            </a:r>
            <a:r>
              <a:rPr lang="es-ES" dirty="0" smtClean="0"/>
              <a:t>, </a:t>
            </a:r>
            <a:r>
              <a:rPr lang="es-ES" dirty="0" err="1" smtClean="0"/>
              <a:t>normocoloreada</a:t>
            </a:r>
            <a:r>
              <a:rPr lang="es-ES" dirty="0" smtClean="0"/>
              <a:t>, </a:t>
            </a:r>
            <a:r>
              <a:rPr lang="es-ES" dirty="0" err="1" smtClean="0"/>
              <a:t>normonutrida</a:t>
            </a:r>
            <a:r>
              <a:rPr lang="es-ES" dirty="0" smtClean="0"/>
              <a:t>.</a:t>
            </a:r>
          </a:p>
          <a:p>
            <a:r>
              <a:rPr lang="es-ES" dirty="0" smtClean="0"/>
              <a:t>AC: Tonos rítmicos, no soplos.</a:t>
            </a:r>
          </a:p>
          <a:p>
            <a:r>
              <a:rPr lang="es-ES" dirty="0" smtClean="0"/>
              <a:t>AP: MVC, no ruidos patológicos.</a:t>
            </a:r>
          </a:p>
          <a:p>
            <a:r>
              <a:rPr lang="es-ES" dirty="0" smtClean="0"/>
              <a:t>ABD: Blando y </a:t>
            </a:r>
            <a:r>
              <a:rPr lang="es-ES" dirty="0" err="1" smtClean="0"/>
              <a:t>depresible</a:t>
            </a:r>
            <a:r>
              <a:rPr lang="es-ES" dirty="0" smtClean="0"/>
              <a:t>, doloroso a nivel epigástrico. No defensa ni signos de irritación peritoneal. No masas ni </a:t>
            </a:r>
            <a:r>
              <a:rPr lang="es-ES" dirty="0" err="1" smtClean="0"/>
              <a:t>megalias</a:t>
            </a:r>
            <a:r>
              <a:rPr lang="es-ES" dirty="0" smtClean="0"/>
              <a:t>. Ruidos normales.</a:t>
            </a:r>
          </a:p>
          <a:p>
            <a:r>
              <a:rPr lang="es-ES" dirty="0" smtClean="0"/>
              <a:t>EEII: No edemas ni signos de TVP.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434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AS: Hemograma y coagulación normal. Amilasa 2905 U/L. GOT: 63 U/L. GPT: 48 U/L. </a:t>
            </a:r>
            <a:r>
              <a:rPr lang="es-ES" dirty="0"/>
              <a:t>Urea 56 mg/dl. </a:t>
            </a:r>
            <a:endParaRPr lang="es-ES" dirty="0" smtClean="0"/>
          </a:p>
          <a:p>
            <a:r>
              <a:rPr lang="es-ES" dirty="0" err="1" smtClean="0"/>
              <a:t>Rx</a:t>
            </a:r>
            <a:r>
              <a:rPr lang="es-ES" dirty="0" smtClean="0"/>
              <a:t> tórax: normal.</a:t>
            </a:r>
          </a:p>
          <a:p>
            <a:r>
              <a:rPr lang="es-ES" dirty="0" smtClean="0"/>
              <a:t>ECG: RS a 83 </a:t>
            </a:r>
            <a:r>
              <a:rPr lang="es-ES" dirty="0" err="1" smtClean="0"/>
              <a:t>lpm</a:t>
            </a:r>
            <a:r>
              <a:rPr lang="es-ES" dirty="0" smtClean="0"/>
              <a:t>. PR conservado. QRS estrecho. No alteraciones en la repolarización.</a:t>
            </a:r>
          </a:p>
          <a:p>
            <a:r>
              <a:rPr lang="es-ES" dirty="0" smtClean="0"/>
              <a:t>TAC abdominal: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49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TAC ABDOMINAL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3941500" cy="4525963"/>
          </a:xfrm>
        </p:spPr>
      </p:pic>
    </p:spTree>
    <p:extLst>
      <p:ext uri="{BB962C8B-B14F-4D97-AF65-F5344CB8AC3E}">
        <p14:creationId xmlns:p14="http://schemas.microsoft.com/office/powerpoint/2010/main" val="314591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PANCREATITIS AGUDA NECROHEMORRÁGICA SEVERA.</a:t>
            </a:r>
          </a:p>
          <a:p>
            <a:r>
              <a:rPr lang="es-ES" sz="1600" dirty="0" smtClean="0"/>
              <a:t>Informe: Extensa afectación difusa pancreática por necrosis que afecta a la práctica totalidad quedando tan solo alguna pequeña zona de parénquima a nivel de cuerpo y proceso </a:t>
            </a:r>
            <a:r>
              <a:rPr lang="es-ES" sz="1600" dirty="0" err="1" smtClean="0"/>
              <a:t>uncinado</a:t>
            </a:r>
            <a:r>
              <a:rPr lang="es-ES" sz="1600" dirty="0" smtClean="0"/>
              <a:t>. La celda </a:t>
            </a:r>
            <a:r>
              <a:rPr lang="es-ES" sz="1600" dirty="0" err="1" smtClean="0"/>
              <a:t>peripamncreática</a:t>
            </a:r>
            <a:r>
              <a:rPr lang="es-ES" sz="1600" dirty="0" smtClean="0"/>
              <a:t> con importantes signos inflamatorios por edema y líquido libre que se extiende a espacios </a:t>
            </a:r>
            <a:r>
              <a:rPr lang="es-ES" sz="1600" dirty="0" err="1" smtClean="0"/>
              <a:t>perirrenales</a:t>
            </a:r>
            <a:r>
              <a:rPr lang="es-ES" sz="1600" dirty="0" smtClean="0"/>
              <a:t>, </a:t>
            </a:r>
            <a:r>
              <a:rPr lang="es-ES" sz="1600" dirty="0" err="1" smtClean="0"/>
              <a:t>perihepático</a:t>
            </a:r>
            <a:r>
              <a:rPr lang="es-ES" sz="1600" dirty="0" smtClean="0"/>
              <a:t>, </a:t>
            </a:r>
            <a:r>
              <a:rPr lang="es-ES" sz="1600" dirty="0" err="1" smtClean="0"/>
              <a:t>periesplénico</a:t>
            </a:r>
            <a:r>
              <a:rPr lang="es-ES" sz="1600" dirty="0" smtClean="0"/>
              <a:t> y </a:t>
            </a:r>
            <a:r>
              <a:rPr lang="es-ES" sz="1600" dirty="0" err="1" smtClean="0"/>
              <a:t>gastroesplénico</a:t>
            </a:r>
            <a:r>
              <a:rPr lang="es-ES" sz="1600" dirty="0" smtClean="0"/>
              <a:t>, flancos y pelvis. En relación con pancreatitis aguda </a:t>
            </a:r>
            <a:r>
              <a:rPr lang="es-ES" sz="1600" dirty="0" err="1" smtClean="0"/>
              <a:t>necrohemorrágica</a:t>
            </a:r>
            <a:r>
              <a:rPr lang="es-ES" sz="1600" dirty="0" smtClean="0"/>
              <a:t> severa. Aneurisma tercio medio arteria esplénica calcificado de 8mm.  Engrosamiento difuso por edema de antro y 1ª y 2ª porción duodenal secundario a fenómenos inflamatorios por contigüidad. Bazo homogéneo. Esteatosis hepática con áreas de menor densidad de aspecto geográfico por depósito graso en S IV y nódulo </a:t>
            </a:r>
            <a:r>
              <a:rPr lang="es-ES" sz="1600" dirty="0" err="1" smtClean="0"/>
              <a:t>hipodenso</a:t>
            </a:r>
            <a:r>
              <a:rPr lang="es-ES" sz="1600" dirty="0" smtClean="0"/>
              <a:t> </a:t>
            </a:r>
            <a:r>
              <a:rPr lang="es-ES" sz="1600" dirty="0" err="1" smtClean="0"/>
              <a:t>probalble</a:t>
            </a:r>
            <a:r>
              <a:rPr lang="es-ES" sz="1600" dirty="0" smtClean="0"/>
              <a:t> quiste. Vesícula distendida.</a:t>
            </a:r>
          </a:p>
          <a:p>
            <a:r>
              <a:rPr lang="es-ES" dirty="0" smtClean="0"/>
              <a:t>Tratamiento: </a:t>
            </a:r>
            <a:r>
              <a:rPr lang="es-ES" dirty="0" err="1" smtClean="0"/>
              <a:t>fluidoterapia</a:t>
            </a:r>
            <a:r>
              <a:rPr lang="es-ES" dirty="0" smtClean="0"/>
              <a:t> y analgesia.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05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53</TotalTime>
  <Words>423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Ejecutivo</vt:lpstr>
      <vt:lpstr>DÍAGNÓSTICO POR IMAGEN.</vt:lpstr>
      <vt:lpstr>CASO CLÍNICO</vt:lpstr>
      <vt:lpstr>CASO CLÍNICO</vt:lpstr>
      <vt:lpstr>CASO CLÍNICO</vt:lpstr>
      <vt:lpstr>TAC ABDOMINAL</vt:lpstr>
      <vt:lpstr>DIAGNÓSTICO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DÍAGNÓSTICO POR IMAGEN.</dc:title>
  <dc:creator>Felipe</dc:creator>
  <cp:lastModifiedBy>Felipe</cp:lastModifiedBy>
  <cp:revision>4</cp:revision>
  <dcterms:created xsi:type="dcterms:W3CDTF">2019-04-04T17:58:46Z</dcterms:created>
  <dcterms:modified xsi:type="dcterms:W3CDTF">2019-04-04T18:54:50Z</dcterms:modified>
</cp:coreProperties>
</file>