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embeddedFontLst>
    <p:embeddedFont>
      <p:font typeface="Quicksand" panose="020B060402020202020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917A712-501C-4EC8-B514-BE261DB83550}">
  <a:tblStyle styleId="{3917A712-501C-4EC8-B514-BE261DB835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70808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18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337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381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3865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319175" y="2876425"/>
            <a:ext cx="66804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cxnSp>
        <p:nvCxnSpPr>
          <p:cNvPr id="11" name="Google Shape;11;p2"/>
          <p:cNvCxnSpPr>
            <a:stCxn id="12" idx="4"/>
          </p:cNvCxnSpPr>
          <p:nvPr/>
        </p:nvCxnSpPr>
        <p:spPr>
          <a:xfrm>
            <a:off x="903750" y="3563700"/>
            <a:ext cx="0" cy="32943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769050" y="3294300"/>
            <a:ext cx="269400" cy="2694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530175" y="3077050"/>
            <a:ext cx="6767100" cy="7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530175" y="3710550"/>
            <a:ext cx="6927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903825" y="-7925"/>
            <a:ext cx="0" cy="68661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7;p3"/>
          <p:cNvSpPr/>
          <p:nvPr/>
        </p:nvSpPr>
        <p:spPr>
          <a:xfrm>
            <a:off x="493600" y="3018850"/>
            <a:ext cx="820200" cy="8202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165475" y="665975"/>
            <a:ext cx="6858000" cy="459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1165475" y="1600200"/>
            <a:ext cx="33069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◦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▫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671570" y="1600200"/>
            <a:ext cx="33069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◦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▫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cxnSp>
        <p:nvCxnSpPr>
          <p:cNvPr id="36" name="Google Shape;36;p6"/>
          <p:cNvCxnSpPr/>
          <p:nvPr/>
        </p:nvCxnSpPr>
        <p:spPr>
          <a:xfrm>
            <a:off x="903825" y="-7925"/>
            <a:ext cx="0" cy="68661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Google Shape;37;p6"/>
          <p:cNvSpPr/>
          <p:nvPr/>
        </p:nvSpPr>
        <p:spPr>
          <a:xfrm>
            <a:off x="808725" y="800750"/>
            <a:ext cx="190200" cy="1902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769050" y="1861900"/>
            <a:ext cx="269400" cy="2694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key color">
  <p:cSld name="BLANK_1">
    <p:bg>
      <p:bgPr>
        <a:solidFill>
          <a:srgbClr val="39C0BA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64;p11"/>
          <p:cNvCxnSpPr/>
          <p:nvPr/>
        </p:nvCxnSpPr>
        <p:spPr>
          <a:xfrm>
            <a:off x="903825" y="-7925"/>
            <a:ext cx="0" cy="6866100"/>
          </a:xfrm>
          <a:prstGeom prst="straightConnector1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11"/>
          <p:cNvSpPr/>
          <p:nvPr/>
        </p:nvSpPr>
        <p:spPr>
          <a:xfrm>
            <a:off x="808650" y="3333900"/>
            <a:ext cx="190200" cy="190200"/>
          </a:xfrm>
          <a:prstGeom prst="ellipse">
            <a:avLst/>
          </a:prstGeom>
          <a:solidFill>
            <a:srgbClr val="39C0BA"/>
          </a:solidFill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E3037"/>
                </a:solidFill>
              </a:defRPr>
            </a:lvl1pPr>
            <a:lvl2pPr lvl="1">
              <a:buNone/>
              <a:defRPr>
                <a:solidFill>
                  <a:srgbClr val="2E3037"/>
                </a:solidFill>
              </a:defRPr>
            </a:lvl2pPr>
            <a:lvl3pPr lvl="2">
              <a:buNone/>
              <a:defRPr>
                <a:solidFill>
                  <a:srgbClr val="2E3037"/>
                </a:solidFill>
              </a:defRPr>
            </a:lvl3pPr>
            <a:lvl4pPr lvl="3">
              <a:buNone/>
              <a:defRPr>
                <a:solidFill>
                  <a:srgbClr val="2E3037"/>
                </a:solidFill>
              </a:defRPr>
            </a:lvl4pPr>
            <a:lvl5pPr lvl="4">
              <a:buNone/>
              <a:defRPr>
                <a:solidFill>
                  <a:srgbClr val="2E3037"/>
                </a:solidFill>
              </a:defRPr>
            </a:lvl5pPr>
            <a:lvl6pPr lvl="5">
              <a:buNone/>
              <a:defRPr>
                <a:solidFill>
                  <a:srgbClr val="2E3037"/>
                </a:solidFill>
              </a:defRPr>
            </a:lvl6pPr>
            <a:lvl7pPr lvl="6">
              <a:buNone/>
              <a:defRPr>
                <a:solidFill>
                  <a:srgbClr val="2E3037"/>
                </a:solidFill>
              </a:defRPr>
            </a:lvl7pPr>
            <a:lvl8pPr lvl="7">
              <a:buNone/>
              <a:defRPr>
                <a:solidFill>
                  <a:srgbClr val="2E3037"/>
                </a:solidFill>
              </a:defRPr>
            </a:lvl8pPr>
            <a:lvl9pPr lvl="8">
              <a:buNone/>
              <a:defRPr>
                <a:solidFill>
                  <a:srgbClr val="2E303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2E303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5475" y="665975"/>
            <a:ext cx="68580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5498" y="1600200"/>
            <a:ext cx="68580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3000"/>
              <a:buFont typeface="Quicksand"/>
              <a:buChar char="◦"/>
              <a:defRPr sz="30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▫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■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ctrTitle"/>
          </p:nvPr>
        </p:nvSpPr>
        <p:spPr>
          <a:xfrm>
            <a:off x="664083" y="952090"/>
            <a:ext cx="6680400" cy="3087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/>
              <a:t>CASO CLÍNICO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4800" dirty="0" smtClean="0"/>
              <a:t>Servicio de Cardiología</a:t>
            </a:r>
            <a:endParaRPr sz="4800" dirty="0"/>
          </a:p>
        </p:txBody>
      </p:sp>
      <p:sp>
        <p:nvSpPr>
          <p:cNvPr id="3" name="Google Shape;86;p14"/>
          <p:cNvSpPr txBox="1">
            <a:spLocks/>
          </p:cNvSpPr>
          <p:nvPr/>
        </p:nvSpPr>
        <p:spPr>
          <a:xfrm>
            <a:off x="1456364" y="2811438"/>
            <a:ext cx="6671400" cy="2934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3000"/>
              <a:buFont typeface="Quicksand"/>
              <a:buChar char="◦"/>
              <a:defRPr sz="30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▫"/>
              <a:defRPr sz="24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■"/>
              <a:defRPr sz="24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 b="0" i="0" u="none" strike="noStrike" cap="none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indent="0" algn="r">
              <a:buFont typeface="Quicksand"/>
              <a:buNone/>
            </a:pPr>
            <a:r>
              <a:rPr lang="es-ES" sz="3600" b="1" dirty="0" smtClean="0"/>
              <a:t>HOSPITAL DE SAN JUAN</a:t>
            </a:r>
          </a:p>
          <a:p>
            <a:pPr marL="0" indent="0" algn="r">
              <a:buFont typeface="Quicksand"/>
              <a:buNone/>
            </a:pPr>
            <a:r>
              <a:rPr lang="es-ES" sz="2400" b="1" dirty="0" smtClean="0"/>
              <a:t>Tamara Soriano García</a:t>
            </a:r>
          </a:p>
          <a:p>
            <a:pPr marL="0" indent="0" algn="r">
              <a:buFont typeface="Quicksand"/>
              <a:buNone/>
            </a:pPr>
            <a:r>
              <a:rPr lang="es-ES" sz="2400" b="1" dirty="0" smtClean="0"/>
              <a:t>Autorizado por el DR. BERTOMEU</a:t>
            </a:r>
            <a:endParaRPr lang="es-E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1165475" y="704546"/>
            <a:ext cx="6858000" cy="45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RESUMEN DEL CASO</a:t>
            </a:r>
            <a:endParaRPr sz="2400" dirty="0"/>
          </a:p>
        </p:txBody>
      </p:sp>
      <p:sp>
        <p:nvSpPr>
          <p:cNvPr id="77" name="Google Shape;77;p13"/>
          <p:cNvSpPr txBox="1"/>
          <p:nvPr/>
        </p:nvSpPr>
        <p:spPr>
          <a:xfrm>
            <a:off x="1042645" y="1310185"/>
            <a:ext cx="7746513" cy="485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Hombre de 44 años que acude a urgencias por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malestar general, escalofríos y fiebre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 no </a:t>
            </a:r>
            <a:r>
              <a:rPr lang="es-ES" sz="2000" dirty="0" err="1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termometrada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 de 25 días de evolución.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No RAM, no HTA, no DLP, exfumador desde hace 12 años, pericarditis aguda en abril de 2018, dispepsia tratada con Omeprazol.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Astenia y </a:t>
            </a:r>
            <a:r>
              <a:rPr lang="es-ES" sz="2000" dirty="0" err="1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artromialgias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. Dolor torácico continuo, opresivo, irradiado a espalda, empeora en decúbito, tos y movimientos respiratorios. Mejora en reposo.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Exploración destaca: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fiebre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 de 37ºC,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leucocitosis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,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PCR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25mg/Dl</a:t>
            </a:r>
            <a:endParaRPr lang="es-ES" sz="2000" b="1" dirty="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ECOCARDIOGRAFÍA: </a:t>
            </a:r>
            <a:r>
              <a:rPr lang="es-ES" sz="2000" b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derrame pericárdico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, mínimos restos de fibrina.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100"/>
              <a:buFont typeface="Wingdings" panose="05000000000000000000" pitchFamily="2" charset="2"/>
              <a:buChar char="§"/>
            </a:pP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Serología positiva a </a:t>
            </a:r>
            <a:r>
              <a:rPr lang="es-ES" sz="2000" i="1" dirty="0" err="1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Mycoplasma</a:t>
            </a:r>
            <a:r>
              <a:rPr lang="es-ES" sz="2000" i="1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s-ES" sz="2000" i="1" dirty="0" err="1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pneumoniae</a:t>
            </a:r>
            <a:r>
              <a:rPr lang="es-ES" sz="2000" dirty="0" smtClean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sz="2000" dirty="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t="36998" r="7462"/>
          <a:stretch/>
        </p:blipFill>
        <p:spPr>
          <a:xfrm>
            <a:off x="259308" y="1241946"/>
            <a:ext cx="8786070" cy="45037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ctrTitle"/>
          </p:nvPr>
        </p:nvSpPr>
        <p:spPr>
          <a:xfrm>
            <a:off x="1407345" y="975295"/>
            <a:ext cx="6767100" cy="7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DIAGNÓSTICO</a:t>
            </a:r>
            <a:endParaRPr dirty="0"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1"/>
          </p:nvPr>
        </p:nvSpPr>
        <p:spPr>
          <a:xfrm>
            <a:off x="1475584" y="1868101"/>
            <a:ext cx="6927900" cy="3454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/>
              <a:t>PERICARDITIS SUBAGUDA.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N</a:t>
            </a:r>
            <a:r>
              <a:rPr lang="en" dirty="0" smtClean="0"/>
              <a:t>ota: </a:t>
            </a:r>
            <a:r>
              <a:rPr lang="en" i="1" dirty="0" smtClean="0"/>
              <a:t>es importante destacar que es </a:t>
            </a:r>
            <a:r>
              <a:rPr lang="en" b="1" i="1" dirty="0" smtClean="0"/>
              <a:t>subaguda</a:t>
            </a:r>
            <a:r>
              <a:rPr lang="en" i="1" dirty="0" smtClean="0"/>
              <a:t>, puesto que ya ha ido evolucionando y las concavidades en la elevación del ST no están en todas las derivaciones, como debería esperarse en fase AGUDA.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i="1" dirty="0"/>
          </a:p>
        </p:txBody>
      </p:sp>
      <p:sp>
        <p:nvSpPr>
          <p:cNvPr id="96" name="Google Shape;96;p15"/>
          <p:cNvSpPr txBox="1"/>
          <p:nvPr/>
        </p:nvSpPr>
        <p:spPr>
          <a:xfrm>
            <a:off x="502600" y="3039900"/>
            <a:ext cx="8025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2E303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8523157" y="6437775"/>
            <a:ext cx="548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leano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167</Words>
  <Application>Microsoft Office PowerPoint</Application>
  <PresentationFormat>Presentación en pantalla (4:3)</PresentationFormat>
  <Paragraphs>19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Wingdings</vt:lpstr>
      <vt:lpstr>Arial</vt:lpstr>
      <vt:lpstr>Quicksand</vt:lpstr>
      <vt:lpstr>Eleanor template</vt:lpstr>
      <vt:lpstr>CASO CLÍNICO Servicio de Cardiología</vt:lpstr>
      <vt:lpstr>RESUMEN DEL CASO</vt:lpstr>
      <vt:lpstr>Presentación de PowerPoint</vt:lpstr>
      <vt:lpstr>DIAGNÓSTICO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CLÍNICO Servicio de Cardiología</dc:title>
  <cp:lastModifiedBy>Portatil</cp:lastModifiedBy>
  <cp:revision>3</cp:revision>
  <dcterms:modified xsi:type="dcterms:W3CDTF">2019-04-03T19:04:07Z</dcterms:modified>
</cp:coreProperties>
</file>