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7156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1445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513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841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9005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5205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072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5609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894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2985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649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52898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96524" y="395110"/>
            <a:ext cx="10993549" cy="1475013"/>
          </a:xfrm>
        </p:spPr>
        <p:txBody>
          <a:bodyPr/>
          <a:lstStyle/>
          <a:p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Talleres integrados iii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6524" y="4267095"/>
            <a:ext cx="10993546" cy="955983"/>
          </a:xfrm>
        </p:spPr>
        <p:txBody>
          <a:bodyPr>
            <a:normAutofit fontScale="77500" lnSpcReduction="20000"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Sofía Fernández Méndez (expediente 1229). Grupo 1-2.</a:t>
            </a:r>
          </a:p>
          <a:p>
            <a:r>
              <a:rPr lang="es-ES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Hospital universitario san juan de alicante</a:t>
            </a:r>
          </a:p>
          <a:p>
            <a:r>
              <a:rPr lang="es-ES" dirty="0"/>
              <a:t>Presentado en el Seminario de Casos del </a:t>
            </a:r>
            <a:r>
              <a:rPr lang="es-ES" dirty="0" smtClean="0"/>
              <a:t>día </a:t>
            </a:r>
            <a:r>
              <a:rPr lang="es-ES" dirty="0" smtClean="0"/>
              <a:t>12/04. aprobado por el </a:t>
            </a:r>
            <a:r>
              <a:rPr lang="es-ES" dirty="0" err="1" smtClean="0"/>
              <a:t>dr.</a:t>
            </a:r>
            <a:r>
              <a:rPr lang="es-ES" dirty="0" smtClean="0"/>
              <a:t> </a:t>
            </a:r>
            <a:r>
              <a:rPr lang="es-ES" dirty="0" smtClean="0"/>
              <a:t>ARRARTE.</a:t>
            </a:r>
            <a:endParaRPr lang="es-E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sz="20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96524" y="1132617"/>
            <a:ext cx="10993549" cy="147501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Diagnóstico por imagen. cardiología.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n 4" descr="Human Heart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8525" y="712907"/>
            <a:ext cx="1851545" cy="231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139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Caso clínico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75894" y="2087463"/>
            <a:ext cx="1102961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2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Varón de 78 años</a:t>
            </a: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remitido desde consultas de Urología por </a:t>
            </a:r>
            <a:r>
              <a:rPr lang="es-E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edema escrotal y en ambos MMII </a:t>
            </a: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 dificultad miccional. </a:t>
            </a:r>
            <a:r>
              <a:rPr lang="es-E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Disnea de moderados esfuerzos </a:t>
            </a: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una semana de evolución.  No </a:t>
            </a:r>
            <a:r>
              <a:rPr lang="es-E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ortopnea</a:t>
            </a: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ni disnea paroxística nocturna. No clínica sincopal.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No RAM conocidas. HTA. No DLP, no DM. Obesidad. Bebedor social. Nunca fumador.</a:t>
            </a:r>
            <a:endParaRPr lang="es-E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AP: Dispepsia. Hernia de hiato. HBP. Artrosis. Coxalgia. Ingresado en Abril 2018 por FA bloqueada con IC secundaria.  Recuperación posterior del ritmo con lo que se adoptó actitud expectante.</a:t>
            </a:r>
            <a:endParaRPr lang="es-E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IQX: prótesis total cadera derecha en 1997 con recambio en 2017.</a:t>
            </a:r>
            <a:endParaRPr lang="es-E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AF sin interés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Tratamiento: </a:t>
            </a:r>
            <a:r>
              <a:rPr lang="es-E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cidine</a:t>
            </a: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s-ES" sz="2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cinitaprida</a:t>
            </a: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s-E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lexatin</a:t>
            </a: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s-ES" sz="2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bromazepam</a:t>
            </a: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s-E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droglican</a:t>
            </a: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s-ES" sz="2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condroitín</a:t>
            </a:r>
            <a:r>
              <a:rPr lang="es-ES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sulfato/</a:t>
            </a:r>
            <a:r>
              <a:rPr lang="es-ES" sz="2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hidrocloruro</a:t>
            </a:r>
            <a:r>
              <a:rPr lang="es-ES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de glucosamina</a:t>
            </a: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paracetamol, </a:t>
            </a:r>
            <a:r>
              <a:rPr lang="es-E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gabapentina</a:t>
            </a: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betmiga</a:t>
            </a: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s-ES" sz="2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mirabegrón</a:t>
            </a: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s-E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exforge</a:t>
            </a: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s-ES" sz="2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amlodipino</a:t>
            </a:r>
            <a:r>
              <a:rPr lang="es-ES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s-ES" sz="2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valsartán</a:t>
            </a:r>
            <a:r>
              <a:rPr lang="es-ES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s-ES" sz="2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hidroclorotiazida</a:t>
            </a: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omeprazol, </a:t>
            </a:r>
            <a:r>
              <a:rPr lang="es-E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lixiana</a:t>
            </a: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s-ES" sz="2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edoxabán</a:t>
            </a: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lvl="1"/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153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exploración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72863" y="2062563"/>
            <a:ext cx="110296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Exploración física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742950" lvl="1" indent="-285750">
              <a:buFontTx/>
              <a:buChar char="-"/>
            </a:pPr>
            <a:r>
              <a:rPr lang="es-E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Sat</a:t>
            </a:r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99%, TA 146/63mmHg, FC 94 </a:t>
            </a:r>
            <a:r>
              <a:rPr lang="es-E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lpm</a:t>
            </a:r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>
              <a:buFontTx/>
              <a:buChar char="-"/>
            </a:pPr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Consciente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orientado. BEG. Tolera decúbito. </a:t>
            </a:r>
          </a:p>
          <a:p>
            <a:pPr marL="742950" lvl="1" indent="-285750">
              <a:buFontTx/>
              <a:buChar char="-"/>
            </a:pPr>
            <a:r>
              <a:rPr lang="es-E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Eupneico</a:t>
            </a:r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 AC tonos apagados sin soplos. AP murmullo vesicular  abolido en ambas bases sin ruidos sobreañadidos. </a:t>
            </a:r>
          </a:p>
          <a:p>
            <a:pPr marL="742950" lvl="1" indent="-285750">
              <a:buFontTx/>
              <a:buChar char="-"/>
            </a:pPr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Abdomen 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blando, sin signos de irritación peritoneal ni masas o </a:t>
            </a:r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visceromegalias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742950" lvl="1" indent="-285750">
              <a:buFontTx/>
              <a:buChar char="-"/>
            </a:pPr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MMII edemas duros hasta raíz de miembros y escrotal. </a:t>
            </a: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focalidad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neurológica ni rigidez de nuca. </a:t>
            </a:r>
          </a:p>
          <a:p>
            <a:pPr marL="285750" indent="-285750">
              <a:buFontTx/>
              <a:buChar char="-"/>
            </a:pPr>
            <a:r>
              <a:rPr lang="es-E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Exploraciones </a:t>
            </a:r>
            <a:r>
              <a:rPr lang="es-ES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complementarias:</a:t>
            </a:r>
            <a:endParaRPr lang="es-ES" sz="20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Analítica sanguínea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Glucosa 96mg/</a:t>
            </a:r>
            <a:r>
              <a:rPr lang="es-E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dL</a:t>
            </a:r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Urea 71mg/</a:t>
            </a:r>
            <a:r>
              <a:rPr lang="es-ES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</a:t>
            </a:r>
            <a:r>
              <a:rPr lang="es-E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Creatinina 1.47mg/</a:t>
            </a:r>
            <a:r>
              <a:rPr lang="es-ES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</a:t>
            </a:r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FG según MDRD-4 46.27 </a:t>
            </a:r>
            <a:r>
              <a:rPr lang="es-ES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</a:t>
            </a:r>
            <a:r>
              <a:rPr lang="es-E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/min</a:t>
            </a:r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138mmol/L, K 4.70 </a:t>
            </a:r>
            <a:r>
              <a:rPr lang="es-E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mmol</a:t>
            </a:r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/L, </a:t>
            </a:r>
            <a:r>
              <a:rPr lang="es-E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PCR 1.43mg/</a:t>
            </a:r>
            <a:r>
              <a:rPr lang="es-ES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</a:t>
            </a:r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Troponina</a:t>
            </a:r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I &lt;0,017, CK 141U/L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, Leucocitos 9.9× </a:t>
            </a:r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10^9/L, Neutrófilos 67.2%, </a:t>
            </a:r>
            <a:r>
              <a:rPr lang="es-E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Linfocitos 12%, </a:t>
            </a:r>
            <a:r>
              <a:rPr lang="es-E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s-E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onocitos 19.2%, </a:t>
            </a:r>
            <a:r>
              <a:rPr lang="es-E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Eosinófilos</a:t>
            </a:r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1.2%, Basófilos 0.4%,</a:t>
            </a:r>
            <a:r>
              <a:rPr lang="es-E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s-E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emoglobina 12g/</a:t>
            </a:r>
            <a:r>
              <a:rPr lang="es-ES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</a:t>
            </a:r>
            <a:r>
              <a:rPr lang="es-E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Hematocrito 35.7%, VCM 76.8fL</a:t>
            </a:r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MHC 25.8pg, RDW 19%, 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laquetas 260x10^9/L, </a:t>
            </a:r>
            <a:r>
              <a:rPr lang="es-E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Tiempo de Protrombina 18seg, Índice Quick 50%, APTT 46.80seg</a:t>
            </a:r>
          </a:p>
        </p:txBody>
      </p:sp>
    </p:spTree>
    <p:extLst>
      <p:ext uri="{BB962C8B-B14F-4D97-AF65-F5344CB8AC3E}">
        <p14:creationId xmlns:p14="http://schemas.microsoft.com/office/powerpoint/2010/main" xmlns="" val="146512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47487" y="398102"/>
            <a:ext cx="111289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ECG.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"/>
                    </a14:imgEffect>
                    <a14:imgEffect>
                      <a14:brightnessContrast bright="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03" t="22687" r="14925" b="4876"/>
          <a:stretch/>
        </p:blipFill>
        <p:spPr>
          <a:xfrm>
            <a:off x="1209387" y="953590"/>
            <a:ext cx="9582537" cy="515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678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Resolución del caso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16392" y="2798197"/>
            <a:ext cx="105474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DIAGNÓSTICO: </a:t>
            </a:r>
            <a:r>
              <a:rPr lang="es-E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BLOQUEO AURICULOVENTRICULAR COMPLETO</a:t>
            </a:r>
          </a:p>
          <a:p>
            <a:endParaRPr lang="es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8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Descripción del ECG</a:t>
            </a:r>
            <a:r>
              <a:rPr lang="es-E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: Sin actividad auricular. Ritmo nodal. QRS estrecho. Potenciales bajos. La función cardíaca se mantiene gracias al SAV. </a:t>
            </a:r>
            <a:r>
              <a:rPr lang="es-ES" sz="2800" smtClean="0">
                <a:latin typeface="Calibri" panose="020F0502020204030204" pitchFamily="34" charset="0"/>
                <a:cs typeface="Calibri" panose="020F0502020204030204" pitchFamily="34" charset="0"/>
              </a:rPr>
              <a:t>Eje normal +90º</a:t>
            </a:r>
            <a:endParaRPr lang="es-E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64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o">
  <a:themeElements>
    <a:clrScheme name="Personalizado 2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9F5FCF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5D8C9649-FBE1-4B5B-8258-8A170F9843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33247</TotalTime>
  <Words>394</Words>
  <Application>Microsoft Office PowerPoint</Application>
  <PresentationFormat>Personalizado</PresentationFormat>
  <Paragraphs>28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Dividendo</vt:lpstr>
      <vt:lpstr>Talleres integrados iii</vt:lpstr>
      <vt:lpstr>Caso clínico</vt:lpstr>
      <vt:lpstr>exploración</vt:lpstr>
      <vt:lpstr>Diapositiva 4</vt:lpstr>
      <vt:lpstr>Resolución del caso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integrados iii</dc:title>
  <dc:creator>María Mataix Manero</dc:creator>
  <cp:lastModifiedBy>Usuario</cp:lastModifiedBy>
  <cp:revision>47</cp:revision>
  <dcterms:created xsi:type="dcterms:W3CDTF">2018-03-26T12:07:43Z</dcterms:created>
  <dcterms:modified xsi:type="dcterms:W3CDTF">2019-04-18T15:25:07Z</dcterms:modified>
</cp:coreProperties>
</file>