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6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124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5935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885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2107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8607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903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37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177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45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59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15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98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94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10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35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CE5B6-BEF7-4CE4-BC35-8A96E52C3951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F08E084-2177-44DE-953A-08E2CFCAA5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9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C338F8-1C41-4793-B462-CE5C263EC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2398674"/>
            <a:ext cx="8915399" cy="2262781"/>
          </a:xfrm>
        </p:spPr>
        <p:txBody>
          <a:bodyPr/>
          <a:lstStyle/>
          <a:p>
            <a:r>
              <a:rPr lang="es-ES"/>
              <a:t>CASO DIAGNÓSTICO POR IMAGEN- NEUROLOGÍA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432F79-8ECD-4B9C-8913-B96B073D9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Caso tomado del Servicio de Neurología del Hospital Universitario de Elda. Imágenes aprobadas por el Dr. Vicente Medrano.</a:t>
            </a:r>
          </a:p>
          <a:p>
            <a:r>
              <a:rPr lang="es-ES" dirty="0">
                <a:solidFill>
                  <a:schemeClr val="tx1"/>
                </a:solidFill>
              </a:rPr>
              <a:t>LUIS F. DE </a:t>
            </a:r>
            <a:r>
              <a:rPr lang="es-ES">
                <a:solidFill>
                  <a:schemeClr val="tx1"/>
                </a:solidFill>
              </a:rPr>
              <a:t>MIGUEL RODRÍGUEZ   GRUPO 13-14 </a:t>
            </a:r>
            <a:r>
              <a:rPr lang="es-ES" dirty="0">
                <a:solidFill>
                  <a:schemeClr val="tx1"/>
                </a:solidFill>
              </a:rPr>
              <a:t>		</a:t>
            </a:r>
            <a:r>
              <a:rPr lang="es-ES">
                <a:solidFill>
                  <a:schemeClr val="tx1"/>
                </a:solidFill>
              </a:rPr>
              <a:t>	TALLERES </a:t>
            </a:r>
            <a:r>
              <a:rPr lang="es-ES" dirty="0">
                <a:solidFill>
                  <a:schemeClr val="tx1"/>
                </a:solidFill>
              </a:rPr>
              <a:t>INTEGRADOS III</a:t>
            </a:r>
          </a:p>
        </p:txBody>
      </p:sp>
    </p:spTree>
    <p:extLst>
      <p:ext uri="{BB962C8B-B14F-4D97-AF65-F5344CB8AC3E}">
        <p14:creationId xmlns:p14="http://schemas.microsoft.com/office/powerpoint/2010/main" val="131654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0FF6A-BBEC-4E69-AE84-CBC1D5E83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14" y="356824"/>
            <a:ext cx="8911687" cy="796727"/>
          </a:xfrm>
        </p:spPr>
        <p:txBody>
          <a:bodyPr/>
          <a:lstStyle/>
          <a:p>
            <a:r>
              <a:rPr lang="es-ES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01E53B-B6A8-4C92-9E58-FD0546EC2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397" y="1153551"/>
            <a:ext cx="10720534" cy="5578553"/>
          </a:xfrm>
        </p:spPr>
        <p:txBody>
          <a:bodyPr>
            <a:normAutofit/>
          </a:bodyPr>
          <a:lstStyle/>
          <a:p>
            <a:pPr algn="just"/>
            <a:r>
              <a:rPr lang="es-ES" b="1" dirty="0">
                <a:solidFill>
                  <a:schemeClr val="tx1"/>
                </a:solidFill>
              </a:rPr>
              <a:t>ENFERMEDAD ACTUAL</a:t>
            </a:r>
            <a:r>
              <a:rPr lang="es-ES" dirty="0">
                <a:solidFill>
                  <a:schemeClr val="tx1"/>
                </a:solidFill>
              </a:rPr>
              <a:t>: Varón de 68 años que acude a urgencias por </a:t>
            </a:r>
            <a:r>
              <a:rPr lang="es-ES" b="1" dirty="0">
                <a:solidFill>
                  <a:schemeClr val="tx1"/>
                </a:solidFill>
              </a:rPr>
              <a:t>malestar general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b="1" dirty="0">
                <a:solidFill>
                  <a:schemeClr val="tx1"/>
                </a:solidFill>
              </a:rPr>
              <a:t>inestabilidad en la marcha </a:t>
            </a:r>
            <a:r>
              <a:rPr lang="es-ES" dirty="0">
                <a:solidFill>
                  <a:schemeClr val="tx1"/>
                </a:solidFill>
              </a:rPr>
              <a:t>y </a:t>
            </a:r>
            <a:r>
              <a:rPr lang="es-ES" b="1" dirty="0">
                <a:solidFill>
                  <a:schemeClr val="tx1"/>
                </a:solidFill>
              </a:rPr>
              <a:t>pérdida de fuerza en hemicuerpo izquierdo</a:t>
            </a:r>
            <a:r>
              <a:rPr lang="es-ES" dirty="0">
                <a:solidFill>
                  <a:schemeClr val="tx1"/>
                </a:solidFill>
              </a:rPr>
              <a:t>. No refiere cefalea, ni alteración visual, ni alteraciones del lenguaje (afasias) y niega otra clínica acompañante. </a:t>
            </a: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ANTECEDENTES: </a:t>
            </a:r>
            <a:r>
              <a:rPr lang="es-ES" dirty="0">
                <a:solidFill>
                  <a:schemeClr val="tx1"/>
                </a:solidFill>
              </a:rPr>
              <a:t>No </a:t>
            </a:r>
            <a:r>
              <a:rPr lang="es-ES" dirty="0" err="1">
                <a:solidFill>
                  <a:schemeClr val="tx1"/>
                </a:solidFill>
              </a:rPr>
              <a:t>RAMc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b="1" dirty="0">
                <a:solidFill>
                  <a:schemeClr val="tx1"/>
                </a:solidFill>
              </a:rPr>
              <a:t>DM 2, DLP</a:t>
            </a:r>
            <a:r>
              <a:rPr lang="es-ES" dirty="0">
                <a:solidFill>
                  <a:schemeClr val="tx1"/>
                </a:solidFill>
              </a:rPr>
              <a:t>, No HTA. Ingreso por miocarditis en 2018 y padece HBP. Fumador activo de 15 cigarrillos al día y no bebedor. Antecedentes quirúrgicos: cataratas, prótesis de rodilla derecha, colecistectomía y hernia umbilical. 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Tratamiento habitual: </a:t>
            </a:r>
            <a:r>
              <a:rPr lang="es-ES" dirty="0" err="1">
                <a:solidFill>
                  <a:schemeClr val="tx1"/>
                </a:solidFill>
              </a:rPr>
              <a:t>Plavix</a:t>
            </a:r>
            <a:r>
              <a:rPr lang="es-ES" dirty="0">
                <a:solidFill>
                  <a:schemeClr val="tx1"/>
                </a:solidFill>
              </a:rPr>
              <a:t> (</a:t>
            </a:r>
            <a:r>
              <a:rPr lang="es-ES" dirty="0" err="1">
                <a:solidFill>
                  <a:schemeClr val="tx1"/>
                </a:solidFill>
              </a:rPr>
              <a:t>copidogrel</a:t>
            </a:r>
            <a:r>
              <a:rPr lang="es-ES" dirty="0">
                <a:solidFill>
                  <a:schemeClr val="tx1"/>
                </a:solidFill>
              </a:rPr>
              <a:t>), Tamsulosina y Metformina.</a:t>
            </a:r>
          </a:p>
          <a:p>
            <a:r>
              <a:rPr lang="es-ES" b="1" dirty="0">
                <a:solidFill>
                  <a:schemeClr val="tx1"/>
                </a:solidFill>
              </a:rPr>
              <a:t>EXPLORACIÓN FÍSICA: </a:t>
            </a:r>
            <a:r>
              <a:rPr lang="es-ES" dirty="0">
                <a:solidFill>
                  <a:schemeClr val="tx1"/>
                </a:solidFill>
              </a:rPr>
              <a:t>Paciente normohidratado, </a:t>
            </a:r>
            <a:r>
              <a:rPr lang="es-ES" dirty="0" err="1">
                <a:solidFill>
                  <a:schemeClr val="tx1"/>
                </a:solidFill>
              </a:rPr>
              <a:t>normocoloreado</a:t>
            </a:r>
            <a:r>
              <a:rPr lang="es-ES" dirty="0">
                <a:solidFill>
                  <a:schemeClr val="tx1"/>
                </a:solidFill>
              </a:rPr>
              <a:t> y bien perfundido.</a:t>
            </a: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	Neurológica: Paciente consciente y orientado en las tres esferas con lenguaje conservado 	y pares craneales normales. Se aprecia </a:t>
            </a:r>
            <a:r>
              <a:rPr lang="es-ES" b="1" dirty="0">
                <a:solidFill>
                  <a:schemeClr val="tx1"/>
                </a:solidFill>
              </a:rPr>
              <a:t>desviación de la comisura bucal izquierda. </a:t>
            </a:r>
            <a:r>
              <a:rPr lang="es-ES" dirty="0">
                <a:solidFill>
                  <a:schemeClr val="tx1"/>
                </a:solidFill>
              </a:rPr>
              <a:t>La 	sensibilidad está conservada. Exploración motora: fuerza conservada en extremidades 	derechas (5/5), </a:t>
            </a:r>
            <a:r>
              <a:rPr lang="es-ES" b="1" dirty="0">
                <a:solidFill>
                  <a:schemeClr val="tx1"/>
                </a:solidFill>
              </a:rPr>
              <a:t>fuerza en miembro superior e inferior izquierdo muy disminuida (1/5). 	</a:t>
            </a:r>
            <a:r>
              <a:rPr lang="es-ES" dirty="0">
                <a:solidFill>
                  <a:schemeClr val="tx1"/>
                </a:solidFill>
              </a:rPr>
              <a:t>Signos meníngeos  negativos. </a:t>
            </a:r>
            <a:r>
              <a:rPr lang="es-ES" b="1" dirty="0">
                <a:solidFill>
                  <a:schemeClr val="tx1"/>
                </a:solidFill>
              </a:rPr>
              <a:t>Reflejo cutáneo plantar (</a:t>
            </a:r>
            <a:r>
              <a:rPr lang="es-ES" b="1" dirty="0" err="1">
                <a:solidFill>
                  <a:schemeClr val="tx1"/>
                </a:solidFill>
              </a:rPr>
              <a:t>Babinsky</a:t>
            </a:r>
            <a:r>
              <a:rPr lang="es-ES" b="1" dirty="0">
                <a:solidFill>
                  <a:schemeClr val="tx1"/>
                </a:solidFill>
              </a:rPr>
              <a:t>) extensor en pie izquierdo 	</a:t>
            </a:r>
            <a:r>
              <a:rPr lang="es-ES" dirty="0">
                <a:solidFill>
                  <a:schemeClr val="tx1"/>
                </a:solidFill>
              </a:rPr>
              <a:t>y flexor en el derecho. Además, presenta </a:t>
            </a:r>
            <a:r>
              <a:rPr lang="es-ES" b="1" dirty="0">
                <a:solidFill>
                  <a:schemeClr val="tx1"/>
                </a:solidFill>
              </a:rPr>
              <a:t>imposibilidad para la sedestación y la marcha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	No se detectaron hallazgos patológicos en el resto de la exploración.</a:t>
            </a:r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81359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3BE04-9022-4ABE-A885-7E1E196F2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4360"/>
          </a:xfrm>
        </p:spPr>
        <p:txBody>
          <a:bodyPr/>
          <a:lstStyle/>
          <a:p>
            <a:r>
              <a:rPr lang="es-ES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F349FC-812C-4411-966E-55409DBF7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777" y="1419240"/>
            <a:ext cx="10172632" cy="4676760"/>
          </a:xfrm>
        </p:spPr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PRUEBAS COMPLEMENTARIAS: 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Analítica sanguínea: glucosa de 113 mg/dl y PCR 10,2. El hemograma y la coagulación normales. 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Gasometría con pH 7,38 Pco2 40,9 </a:t>
            </a:r>
            <a:r>
              <a:rPr lang="es-ES" dirty="0" err="1">
                <a:solidFill>
                  <a:schemeClr val="tx1"/>
                </a:solidFill>
              </a:rPr>
              <a:t>mmHg</a:t>
            </a:r>
            <a:r>
              <a:rPr lang="es-ES" dirty="0">
                <a:solidFill>
                  <a:schemeClr val="tx1"/>
                </a:solidFill>
              </a:rPr>
              <a:t> Po2 70,5 </a:t>
            </a:r>
            <a:r>
              <a:rPr lang="es-ES" dirty="0" err="1">
                <a:solidFill>
                  <a:schemeClr val="tx1"/>
                </a:solidFill>
              </a:rPr>
              <a:t>mmHg</a:t>
            </a:r>
            <a:r>
              <a:rPr lang="es-ES" dirty="0">
                <a:solidFill>
                  <a:schemeClr val="tx1"/>
                </a:solidFill>
              </a:rPr>
              <a:t> HCO3 </a:t>
            </a:r>
            <a:r>
              <a:rPr lang="es-ES">
                <a:solidFill>
                  <a:schemeClr val="tx1"/>
                </a:solidFill>
              </a:rPr>
              <a:t>24.1 mEq/L.</a:t>
            </a:r>
            <a:endParaRPr lang="es-ES" dirty="0">
              <a:solidFill>
                <a:schemeClr val="tx1"/>
              </a:solidFill>
            </a:endParaRPr>
          </a:p>
          <a:p>
            <a:pPr lvl="1"/>
            <a:r>
              <a:rPr lang="es-ES" dirty="0">
                <a:solidFill>
                  <a:schemeClr val="tx1"/>
                </a:solidFill>
              </a:rPr>
              <a:t>ECG ritmo sinusal sin alteraciones.</a:t>
            </a:r>
          </a:p>
          <a:p>
            <a:pPr lvl="1"/>
            <a:r>
              <a:rPr lang="es-ES" dirty="0" err="1">
                <a:solidFill>
                  <a:schemeClr val="tx1"/>
                </a:solidFill>
              </a:rPr>
              <a:t>Rx</a:t>
            </a:r>
            <a:r>
              <a:rPr lang="es-ES" dirty="0">
                <a:solidFill>
                  <a:schemeClr val="tx1"/>
                </a:solidFill>
              </a:rPr>
              <a:t> tórax sin hallazgos patológicos.</a:t>
            </a:r>
          </a:p>
          <a:p>
            <a:pPr marL="0" indent="0" algn="ctr">
              <a:buNone/>
            </a:pPr>
            <a:endParaRPr lang="es-E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s-E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s-E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dirty="0">
                <a:solidFill>
                  <a:schemeClr val="tx1"/>
                </a:solidFill>
              </a:rPr>
              <a:t>Se pide </a:t>
            </a:r>
            <a:r>
              <a:rPr lang="es-ES" b="1" dirty="0">
                <a:solidFill>
                  <a:schemeClr val="tx1"/>
                </a:solidFill>
              </a:rPr>
              <a:t>RMN CEREBRAL Y ESTUDIO DIFUSIÓN PERFUSIÓN</a:t>
            </a:r>
            <a:r>
              <a:rPr lang="es-ES" dirty="0">
                <a:solidFill>
                  <a:schemeClr val="tx1"/>
                </a:solidFill>
              </a:rPr>
              <a:t> que se adjuntan a continuación.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78BEA-5E91-4848-8886-D41E7DEAF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3398" y="268457"/>
            <a:ext cx="8911687" cy="767368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IMÁGENES ESTUDIO DIFUSIÓN PERFUSIÓN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1E0CEE3F-E087-471F-A707-CB14BCB005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058" y="1190811"/>
            <a:ext cx="6190614" cy="2467274"/>
          </a:xfr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1EDCA20-5759-4FB5-9761-0ABC9697F6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058" y="3968058"/>
            <a:ext cx="6436368" cy="246727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3027E38F-9630-4752-8F96-C7768B06F09C}"/>
              </a:ext>
            </a:extLst>
          </p:cNvPr>
          <p:cNvSpPr txBox="1"/>
          <p:nvPr/>
        </p:nvSpPr>
        <p:spPr>
          <a:xfrm>
            <a:off x="1272210" y="1778117"/>
            <a:ext cx="2186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ESTUDIO DIFUSIÓN</a:t>
            </a:r>
          </a:p>
          <a:p>
            <a:r>
              <a:rPr lang="es-ES" b="1" dirty="0"/>
              <a:t>(RM-DWI) </a:t>
            </a:r>
          </a:p>
          <a:p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A348C05-2AC7-413A-BBCB-736AF266FC12}"/>
              </a:ext>
            </a:extLst>
          </p:cNvPr>
          <p:cNvSpPr txBox="1"/>
          <p:nvPr/>
        </p:nvSpPr>
        <p:spPr>
          <a:xfrm>
            <a:off x="1272210" y="4672093"/>
            <a:ext cx="2358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ESTUDIO PERFUSIÓN</a:t>
            </a:r>
          </a:p>
          <a:p>
            <a:r>
              <a:rPr lang="es-ES" b="1" dirty="0"/>
              <a:t>(RM-PWI)</a:t>
            </a:r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86056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14512-D307-4C45-976B-14F951E1D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7855"/>
          </a:xfrm>
        </p:spPr>
        <p:txBody>
          <a:bodyPr/>
          <a:lstStyle/>
          <a:p>
            <a:pPr algn="ctr"/>
            <a:r>
              <a:rPr lang="es-ES" dirty="0"/>
              <a:t>IMÁGENES DE RM T2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528C9C3-265B-4BD8-8620-6593A060B6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531" y="1311964"/>
            <a:ext cx="7823780" cy="5278113"/>
          </a:xfrm>
        </p:spPr>
      </p:pic>
    </p:spTree>
    <p:extLst>
      <p:ext uri="{BB962C8B-B14F-4D97-AF65-F5344CB8AC3E}">
        <p14:creationId xmlns:p14="http://schemas.microsoft.com/office/powerpoint/2010/main" val="120291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512C9-94E3-4815-B29B-904340A85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0822" y="306333"/>
            <a:ext cx="5875214" cy="640445"/>
          </a:xfrm>
        </p:spPr>
        <p:txBody>
          <a:bodyPr/>
          <a:lstStyle/>
          <a:p>
            <a:pPr algn="ctr"/>
            <a:r>
              <a:rPr lang="es-ES" dirty="0"/>
              <a:t>RESOLUCIÓN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9E0983-2463-408F-B8DD-15A5FBFA2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0729" y="1179444"/>
            <a:ext cx="8915400" cy="3777622"/>
          </a:xfrm>
        </p:spPr>
        <p:txBody>
          <a:bodyPr/>
          <a:lstStyle/>
          <a:p>
            <a:pPr algn="just"/>
            <a:r>
              <a:rPr lang="es-ES" b="1" dirty="0">
                <a:solidFill>
                  <a:schemeClr val="tx1"/>
                </a:solidFill>
              </a:rPr>
              <a:t>ESTUDIO DIFUSIÓN PERFUSIÓN</a:t>
            </a:r>
            <a:r>
              <a:rPr lang="es-ES" dirty="0">
                <a:solidFill>
                  <a:schemeClr val="tx1"/>
                </a:solidFill>
              </a:rPr>
              <a:t>: Se observa lesión hiperintensa a nivel tronco encefálico en RM por difusión y un foco de hipoperfusión a ese mismo nivel en RM-PWI compatible con isquemia tisular.</a:t>
            </a: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RM CEREBRAL T2</a:t>
            </a:r>
            <a:r>
              <a:rPr lang="es-ES" dirty="0">
                <a:solidFill>
                  <a:schemeClr val="tx1"/>
                </a:solidFill>
              </a:rPr>
              <a:t>: Se observa imagen coincidente con estudio de difusión en la que se halla una lesión hiperintensa a nivel tronco encefálico. </a:t>
            </a: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b="1" dirty="0">
              <a:solidFill>
                <a:schemeClr val="tx1"/>
              </a:solidFill>
            </a:endParaRPr>
          </a:p>
          <a:p>
            <a:r>
              <a:rPr lang="es-ES" b="1" dirty="0">
                <a:solidFill>
                  <a:schemeClr val="tx1"/>
                </a:solidFill>
              </a:rPr>
              <a:t>DIAGNÓSTICO: ICTUS ISQUÉMICO LACUNAR SUBAGUDO EN TRONCO ENCEFÁLO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620637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</TotalTime>
  <Words>286</Words>
  <Application>Microsoft Office PowerPoint</Application>
  <PresentationFormat>Panorámica</PresentationFormat>
  <Paragraphs>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Espiral</vt:lpstr>
      <vt:lpstr>CASO DIAGNÓSTICO POR IMAGEN- NEUROLOGÍA</vt:lpstr>
      <vt:lpstr>PRESENTACIÓN DEL CASO</vt:lpstr>
      <vt:lpstr>PRESENTACIÓN DEL CASO</vt:lpstr>
      <vt:lpstr>IMÁGENES ESTUDIO DIFUSIÓN PERFUSIÓN</vt:lpstr>
      <vt:lpstr>IMÁGENES DE RM T2</vt:lpstr>
      <vt:lpstr>RESOLUCIÓN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DIAGNÓSTICO POR IMAGEN NEUROLOGÍA</dc:title>
  <dc:creator>Isi DMiguel</dc:creator>
  <cp:lastModifiedBy>Isi DMiguel</cp:lastModifiedBy>
  <cp:revision>22</cp:revision>
  <dcterms:created xsi:type="dcterms:W3CDTF">2019-04-05T09:15:19Z</dcterms:created>
  <dcterms:modified xsi:type="dcterms:W3CDTF">2019-04-07T09:58:44Z</dcterms:modified>
</cp:coreProperties>
</file>