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5A5-6216-42BF-899A-675E73DB9CF4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E95AE5A-6872-4064-8EB6-0E664DFF5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2579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5A5-6216-42BF-899A-675E73DB9CF4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E95AE5A-6872-4064-8EB6-0E664DFF5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6759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5A5-6216-42BF-899A-675E73DB9CF4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E95AE5A-6872-4064-8EB6-0E664DFF5F88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0159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5A5-6216-42BF-899A-675E73DB9CF4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E95AE5A-6872-4064-8EB6-0E664DFF5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2231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5A5-6216-42BF-899A-675E73DB9CF4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E95AE5A-6872-4064-8EB6-0E664DFF5F88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1957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5A5-6216-42BF-899A-675E73DB9CF4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E95AE5A-6872-4064-8EB6-0E664DFF5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7153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5A5-6216-42BF-899A-675E73DB9CF4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AE5A-6872-4064-8EB6-0E664DFF5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8344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5A5-6216-42BF-899A-675E73DB9CF4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AE5A-6872-4064-8EB6-0E664DFF5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984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5A5-6216-42BF-899A-675E73DB9CF4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AE5A-6872-4064-8EB6-0E664DFF5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2214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5A5-6216-42BF-899A-675E73DB9CF4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E95AE5A-6872-4064-8EB6-0E664DFF5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5754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5A5-6216-42BF-899A-675E73DB9CF4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E95AE5A-6872-4064-8EB6-0E664DFF5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0135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5A5-6216-42BF-899A-675E73DB9CF4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E95AE5A-6872-4064-8EB6-0E664DFF5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3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5A5-6216-42BF-899A-675E73DB9CF4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AE5A-6872-4064-8EB6-0E664DFF5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160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5A5-6216-42BF-899A-675E73DB9CF4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AE5A-6872-4064-8EB6-0E664DFF5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072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5A5-6216-42BF-899A-675E73DB9CF4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AE5A-6872-4064-8EB6-0E664DFF5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018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C5A5-6216-42BF-899A-675E73DB9CF4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E95AE5A-6872-4064-8EB6-0E664DFF5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1249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6C5A5-6216-42BF-899A-675E73DB9CF4}" type="datetimeFigureOut">
              <a:rPr lang="es-ES" smtClean="0"/>
              <a:t>07/04/2019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E95AE5A-6872-4064-8EB6-0E664DFF5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441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9A4F01-36B3-4CBC-A400-CB60FFDB3C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CASO DIAGNÓSTICO POR IMAGEN-INFECCIOSAS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1E40B0-6A99-4250-9A92-E188DDB7F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510879"/>
          </a:xfrm>
        </p:spPr>
        <p:txBody>
          <a:bodyPr>
            <a:normAutofit fontScale="92500"/>
          </a:bodyPr>
          <a:lstStyle/>
          <a:p>
            <a:r>
              <a:rPr lang="es-ES" dirty="0">
                <a:solidFill>
                  <a:schemeClr val="tx1"/>
                </a:solidFill>
              </a:rPr>
              <a:t>Caso tomado de la unidad de enfermedades infecciosas del Hospital Universitario de Elda. </a:t>
            </a:r>
          </a:p>
          <a:p>
            <a:r>
              <a:rPr lang="es-ES" dirty="0">
                <a:solidFill>
                  <a:schemeClr val="tx1"/>
                </a:solidFill>
              </a:rPr>
              <a:t>Expuesto en el seminario </a:t>
            </a:r>
            <a:r>
              <a:rPr lang="es-ES">
                <a:solidFill>
                  <a:schemeClr val="tx1"/>
                </a:solidFill>
              </a:rPr>
              <a:t>de casos del </a:t>
            </a:r>
            <a:r>
              <a:rPr lang="es-ES" dirty="0">
                <a:solidFill>
                  <a:schemeClr val="tx1"/>
                </a:solidFill>
              </a:rPr>
              <a:t>día 29/03/2019.</a:t>
            </a:r>
          </a:p>
          <a:p>
            <a:r>
              <a:rPr lang="es-ES" dirty="0">
                <a:solidFill>
                  <a:schemeClr val="tx1"/>
                </a:solidFill>
              </a:rPr>
              <a:t>LUIS F. DE MIGUEL RODRÍGUEZ 1463		GRUPO 13-14	TALLERES INTEGRADOS III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3529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AF67DC-36EA-4388-A857-48481B2FD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2321"/>
          </a:xfrm>
        </p:spPr>
        <p:txBody>
          <a:bodyPr/>
          <a:lstStyle/>
          <a:p>
            <a:r>
              <a:rPr lang="es-ES" dirty="0"/>
              <a:t>PRESENTACIÓN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5BD547-3659-48E2-99A2-31D552100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666" y="1442449"/>
            <a:ext cx="11031000" cy="4574791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b="1" dirty="0">
                <a:solidFill>
                  <a:schemeClr val="tx1"/>
                </a:solidFill>
              </a:rPr>
              <a:t>ENFERMEDAD ACTUAL: </a:t>
            </a:r>
            <a:r>
              <a:rPr lang="es-ES" dirty="0">
                <a:solidFill>
                  <a:schemeClr val="tx1"/>
                </a:solidFill>
              </a:rPr>
              <a:t>Varón de 27 años que acude a urgencias con un cuadro de </a:t>
            </a:r>
            <a:r>
              <a:rPr lang="es-ES" b="1" dirty="0">
                <a:solidFill>
                  <a:schemeClr val="tx1"/>
                </a:solidFill>
              </a:rPr>
              <a:t>fiebre</a:t>
            </a:r>
            <a:r>
              <a:rPr lang="es-ES" dirty="0">
                <a:solidFill>
                  <a:schemeClr val="tx1"/>
                </a:solidFill>
              </a:rPr>
              <a:t> de hasta 38ºC, </a:t>
            </a:r>
            <a:r>
              <a:rPr lang="es-ES" b="1" dirty="0">
                <a:solidFill>
                  <a:schemeClr val="tx1"/>
                </a:solidFill>
              </a:rPr>
              <a:t>dolor abdominal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b="1" dirty="0">
                <a:solidFill>
                  <a:schemeClr val="tx1"/>
                </a:solidFill>
              </a:rPr>
              <a:t>en epigastrio</a:t>
            </a:r>
            <a:r>
              <a:rPr lang="es-ES" dirty="0">
                <a:solidFill>
                  <a:schemeClr val="tx1"/>
                </a:solidFill>
              </a:rPr>
              <a:t> que se extiende a </a:t>
            </a:r>
            <a:r>
              <a:rPr lang="es-ES" b="1" dirty="0">
                <a:solidFill>
                  <a:schemeClr val="tx1"/>
                </a:solidFill>
              </a:rPr>
              <a:t>hipocondrio derecho </a:t>
            </a:r>
            <a:r>
              <a:rPr lang="es-ES" dirty="0">
                <a:solidFill>
                  <a:schemeClr val="tx1"/>
                </a:solidFill>
              </a:rPr>
              <a:t>de 2 días de evolución. El dolor no se modifica con los movimientos posturales ni tampoco varia con la ingesta. El paciente refiere haber vomitado hasta 4 veces el día anterior al ingreso y no refiere diarrea ni odinofagia.</a:t>
            </a:r>
          </a:p>
          <a:p>
            <a:pPr algn="just"/>
            <a:r>
              <a:rPr lang="es-ES" b="1" dirty="0">
                <a:solidFill>
                  <a:schemeClr val="tx1"/>
                </a:solidFill>
              </a:rPr>
              <a:t>ANTECEDENTES: </a:t>
            </a:r>
            <a:r>
              <a:rPr lang="es-ES" dirty="0" err="1">
                <a:solidFill>
                  <a:schemeClr val="tx1"/>
                </a:solidFill>
              </a:rPr>
              <a:t>RAMc</a:t>
            </a:r>
            <a:r>
              <a:rPr lang="es-ES" dirty="0">
                <a:solidFill>
                  <a:schemeClr val="tx1"/>
                </a:solidFill>
              </a:rPr>
              <a:t> a contrastes yodados, no HTA, no DM y no DLP. Es un fumador de 1 paquete diario y bebedor ocasional. Padece trastorno antisocial en seguimiento por psicología. Posee </a:t>
            </a:r>
            <a:r>
              <a:rPr lang="es-ES" b="1" dirty="0">
                <a:solidFill>
                  <a:schemeClr val="tx1"/>
                </a:solidFill>
              </a:rPr>
              <a:t>antecedentes de abscesos hepáticos recurrentes </a:t>
            </a:r>
            <a:r>
              <a:rPr lang="es-ES" dirty="0">
                <a:solidFill>
                  <a:schemeClr val="tx1"/>
                </a:solidFill>
              </a:rPr>
              <a:t>a pesar de su drenaje realizados en el hospital de la Fe. Como tratamiento habitual toma omeprazol. </a:t>
            </a:r>
            <a:endParaRPr lang="es-ES" b="1" dirty="0">
              <a:solidFill>
                <a:schemeClr val="tx1"/>
              </a:solidFill>
            </a:endParaRPr>
          </a:p>
          <a:p>
            <a:pPr algn="just"/>
            <a:r>
              <a:rPr lang="es-ES" b="1" dirty="0">
                <a:solidFill>
                  <a:schemeClr val="tx1"/>
                </a:solidFill>
              </a:rPr>
              <a:t>EXPLORACIÓN FÍSICA: </a:t>
            </a:r>
            <a:r>
              <a:rPr lang="es-ES" dirty="0">
                <a:solidFill>
                  <a:schemeClr val="tx1"/>
                </a:solidFill>
              </a:rPr>
              <a:t>Buen estado general, </a:t>
            </a:r>
            <a:r>
              <a:rPr lang="es-ES" dirty="0" err="1">
                <a:solidFill>
                  <a:schemeClr val="tx1"/>
                </a:solidFill>
              </a:rPr>
              <a:t>normocoloreado</a:t>
            </a:r>
            <a:r>
              <a:rPr lang="es-ES" dirty="0">
                <a:solidFill>
                  <a:schemeClr val="tx1"/>
                </a:solidFill>
              </a:rPr>
              <a:t>, normohidratado y </a:t>
            </a:r>
            <a:r>
              <a:rPr lang="es-ES" dirty="0" err="1">
                <a:solidFill>
                  <a:schemeClr val="tx1"/>
                </a:solidFill>
              </a:rPr>
              <a:t>normonutrido</a:t>
            </a:r>
            <a:r>
              <a:rPr lang="es-ES" dirty="0">
                <a:solidFill>
                  <a:schemeClr val="tx1"/>
                </a:solidFill>
              </a:rPr>
              <a:t>. Auscultación cardiopulmonar sin hallazgos patológicos. Exploración abdominal: abdomen globuloso con peristaltismo conservado blando, depresible y doloroso a la palpación en epigastrio e hipocondrio derecho. Tanto el </a:t>
            </a:r>
            <a:r>
              <a:rPr lang="es-ES" b="1" dirty="0">
                <a:solidFill>
                  <a:schemeClr val="tx1"/>
                </a:solidFill>
              </a:rPr>
              <a:t>Murphy como el Blumberg fueron negativos</a:t>
            </a:r>
            <a:r>
              <a:rPr lang="es-ES" dirty="0">
                <a:solidFill>
                  <a:schemeClr val="tx1"/>
                </a:solidFill>
              </a:rPr>
              <a:t> y no se palparon megalias ni masas. No presentaba edemas en miembros inferiores.</a:t>
            </a:r>
          </a:p>
          <a:p>
            <a:pPr marL="0" indent="0">
              <a:buNone/>
            </a:pPr>
            <a:r>
              <a:rPr lang="es-ES" dirty="0">
                <a:solidFill>
                  <a:schemeClr val="tx1"/>
                </a:solidFill>
              </a:rPr>
              <a:t>	Constantes vitales: TA 120/70 </a:t>
            </a:r>
            <a:r>
              <a:rPr lang="es-ES" dirty="0" err="1">
                <a:solidFill>
                  <a:schemeClr val="tx1"/>
                </a:solidFill>
              </a:rPr>
              <a:t>mmHg</a:t>
            </a:r>
            <a:r>
              <a:rPr lang="es-ES" dirty="0">
                <a:solidFill>
                  <a:schemeClr val="tx1"/>
                </a:solidFill>
              </a:rPr>
              <a:t>, T 38,1ºC, FC:103 </a:t>
            </a:r>
            <a:r>
              <a:rPr lang="es-ES" dirty="0" err="1">
                <a:solidFill>
                  <a:schemeClr val="tx1"/>
                </a:solidFill>
              </a:rPr>
              <a:t>lpm</a:t>
            </a:r>
            <a:r>
              <a:rPr lang="es-ES" dirty="0"/>
              <a:t>.</a:t>
            </a:r>
          </a:p>
          <a:p>
            <a:pPr algn="just"/>
            <a:endParaRPr lang="es-ES" b="1" dirty="0"/>
          </a:p>
          <a:p>
            <a:endParaRPr lang="es-E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931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2F48AA-35E2-4987-8DB9-A8B951FC5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4360"/>
          </a:xfrm>
        </p:spPr>
        <p:txBody>
          <a:bodyPr/>
          <a:lstStyle/>
          <a:p>
            <a:r>
              <a:rPr lang="es-ES" dirty="0"/>
              <a:t>PRESENTACIÓN DEL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908678-A9FA-4250-B38B-4986E3696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3194" y="1432492"/>
            <a:ext cx="8915400" cy="3777622"/>
          </a:xfrm>
        </p:spPr>
        <p:txBody>
          <a:bodyPr/>
          <a:lstStyle/>
          <a:p>
            <a:r>
              <a:rPr lang="es-ES" b="1" dirty="0">
                <a:solidFill>
                  <a:schemeClr val="tx1"/>
                </a:solidFill>
              </a:rPr>
              <a:t>PRUEBAS COMPLEMENTARIAS: </a:t>
            </a:r>
          </a:p>
          <a:p>
            <a:pPr lvl="1"/>
            <a:r>
              <a:rPr lang="es-ES" dirty="0">
                <a:solidFill>
                  <a:schemeClr val="tx1"/>
                </a:solidFill>
              </a:rPr>
              <a:t>Análisis de sangre: PCR de 44 mg/L, procalcitonina de 0,65 ng/ml, </a:t>
            </a:r>
            <a:r>
              <a:rPr lang="es-ES" b="1" dirty="0">
                <a:solidFill>
                  <a:schemeClr val="tx1"/>
                </a:solidFill>
              </a:rPr>
              <a:t>GOT: 60 UI/L GPT:97 UI/L</a:t>
            </a:r>
            <a:r>
              <a:rPr lang="es-ES" dirty="0">
                <a:solidFill>
                  <a:schemeClr val="tx1"/>
                </a:solidFill>
              </a:rPr>
              <a:t>. Hemograma y coagulación sin alteraciones. </a:t>
            </a:r>
          </a:p>
          <a:p>
            <a:pPr lvl="1"/>
            <a:r>
              <a:rPr lang="es-ES" dirty="0">
                <a:solidFill>
                  <a:schemeClr val="tx1"/>
                </a:solidFill>
              </a:rPr>
              <a:t>Analítica de orina: parámetros dentro de la normalidad. </a:t>
            </a:r>
          </a:p>
          <a:p>
            <a:pPr lvl="1"/>
            <a:r>
              <a:rPr lang="es-ES" dirty="0">
                <a:solidFill>
                  <a:schemeClr val="tx1"/>
                </a:solidFill>
              </a:rPr>
              <a:t>Radiografía de tórax: sin hallazgos patológicos.</a:t>
            </a:r>
          </a:p>
          <a:p>
            <a:pPr lvl="1"/>
            <a:r>
              <a:rPr lang="es-ES" dirty="0">
                <a:solidFill>
                  <a:schemeClr val="tx1"/>
                </a:solidFill>
              </a:rPr>
              <a:t>Urocultivo y hemocultivos negativos.</a:t>
            </a:r>
          </a:p>
          <a:p>
            <a:pPr lvl="1"/>
            <a:r>
              <a:rPr lang="es-ES" dirty="0">
                <a:solidFill>
                  <a:schemeClr val="tx1"/>
                </a:solidFill>
              </a:rPr>
              <a:t>Se decide en esta ocasión no realizar TAC debido principalmente a la alergia del paciente al contraste y a los numerosos ingresos previos. Se adjunta TAC de ingreso previo.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1772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74B308-4B3B-47B8-80C2-2B6DF2019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7308" y="369524"/>
            <a:ext cx="8911687" cy="873386"/>
          </a:xfrm>
        </p:spPr>
        <p:txBody>
          <a:bodyPr/>
          <a:lstStyle/>
          <a:p>
            <a:pPr algn="ctr"/>
            <a:r>
              <a:rPr lang="es-ES" dirty="0"/>
              <a:t>IMÁGENES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24272176-9C68-48C0-B186-824B30492E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09" y="1584296"/>
            <a:ext cx="5694883" cy="4030794"/>
          </a:xfr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A3CDD171-E483-49C5-A903-1A75769BB4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4410" y="1584295"/>
            <a:ext cx="5911571" cy="390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354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0F4BB5-FADE-4D18-9C19-83355075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RESOLUCIÓN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DD601E-D995-4481-8B81-AF6E5488F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8638" y="1540189"/>
            <a:ext cx="8915400" cy="3777622"/>
          </a:xfrm>
        </p:spPr>
        <p:txBody>
          <a:bodyPr/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En el hígado se identifican tres lesiones focales e hipodensas en el lóbulo derecho con realce capsular y edema asociado, en probable relación con </a:t>
            </a:r>
            <a:r>
              <a:rPr lang="es-ES" b="1" dirty="0">
                <a:solidFill>
                  <a:schemeClr val="tx1"/>
                </a:solidFill>
              </a:rPr>
              <a:t>abscesos piógenos</a:t>
            </a:r>
            <a:r>
              <a:rPr lang="es-ES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algn="just"/>
            <a:r>
              <a:rPr lang="es-ES" b="1" dirty="0">
                <a:solidFill>
                  <a:schemeClr val="tx1"/>
                </a:solidFill>
              </a:rPr>
              <a:t>DIAGNÓSTICO ACTUAL: SÍNDROME FEBRIL PROBABLEMENTE SECUNDARIO A RECURRENCIA DE ABSCESOS HEPÁTICOS</a:t>
            </a: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algn="just"/>
            <a:endParaRPr lang="es-ES" dirty="0">
              <a:solidFill>
                <a:schemeClr val="tx1"/>
              </a:solidFill>
            </a:endParaRPr>
          </a:p>
          <a:p>
            <a:pPr algn="just"/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41151638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</TotalTime>
  <Words>373</Words>
  <Application>Microsoft Office PowerPoint</Application>
  <PresentationFormat>Panorámica</PresentationFormat>
  <Paragraphs>31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Espiral</vt:lpstr>
      <vt:lpstr>CASO DIAGNÓSTICO POR IMAGEN-INFECCIOSAS</vt:lpstr>
      <vt:lpstr>PRESENTACIÓN DEL CASO</vt:lpstr>
      <vt:lpstr>PRESENTACIÓN DEL CASO</vt:lpstr>
      <vt:lpstr>IMÁGENES</vt:lpstr>
      <vt:lpstr>RESOLUCIÓN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DIAGNÓSTICO POR IMAGEN-INFECCIOSAS</dc:title>
  <dc:creator>Isi DMiguel</dc:creator>
  <cp:lastModifiedBy>Isi DMiguel</cp:lastModifiedBy>
  <cp:revision>17</cp:revision>
  <dcterms:created xsi:type="dcterms:W3CDTF">2019-04-05T11:18:09Z</dcterms:created>
  <dcterms:modified xsi:type="dcterms:W3CDTF">2019-04-07T14:25:08Z</dcterms:modified>
</cp:coreProperties>
</file>