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3AB34-27BA-4F9E-8509-0CAF1D03D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318681"/>
            <a:ext cx="6815669" cy="1515533"/>
          </a:xfrm>
        </p:spPr>
        <p:txBody>
          <a:bodyPr/>
          <a:lstStyle/>
          <a:p>
            <a:r>
              <a:rPr lang="es-ES" dirty="0"/>
              <a:t>Talleres Integrados III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488087-5C48-40D0-B376-8FE87C7D5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4" y="3543297"/>
            <a:ext cx="6815669" cy="1320802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Enrique Perdiguero Sempere nº1468</a:t>
            </a:r>
          </a:p>
          <a:p>
            <a:r>
              <a:rPr lang="es-ES" dirty="0"/>
              <a:t>Curso 2018/2019</a:t>
            </a:r>
          </a:p>
          <a:p>
            <a:r>
              <a:rPr lang="es-ES" dirty="0"/>
              <a:t>Universidad Miguel Hernández de Elche</a:t>
            </a:r>
          </a:p>
          <a:p>
            <a:r>
              <a:rPr lang="es-ES" dirty="0"/>
              <a:t>Caso clínico Presentado en el Seminario 1 Casos  (Viernes 29 Marzo 2019)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087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33BB7-ACAC-484A-B65B-DE7FE2F66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 al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4DD175-9012-49C4-A63C-DC61DD4BC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42632"/>
            <a:ext cx="9601196" cy="3318936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Hombre de 45 años que acude por cuadro de una semana de evolución de </a:t>
            </a:r>
            <a:r>
              <a:rPr lang="es-ES" b="1" dirty="0"/>
              <a:t>malestar general con fiebre de 39ºC y escalofríos</a:t>
            </a:r>
            <a:r>
              <a:rPr lang="es-ES" dirty="0"/>
              <a:t>, </a:t>
            </a:r>
            <a:r>
              <a:rPr lang="es-ES" b="1" dirty="0"/>
              <a:t>disnea de esfuerzo </a:t>
            </a:r>
            <a:r>
              <a:rPr lang="es-ES" dirty="0"/>
              <a:t>y </a:t>
            </a:r>
            <a:r>
              <a:rPr lang="es-ES" b="1" dirty="0"/>
              <a:t>dolor en epigastrio</a:t>
            </a:r>
            <a:r>
              <a:rPr lang="es-ES" dirty="0"/>
              <a:t> que ha aumentado hasta impedir la ingesta y provocar 2 vómitos.</a:t>
            </a:r>
          </a:p>
          <a:p>
            <a:r>
              <a:rPr lang="es-ES" dirty="0"/>
              <a:t>DM tipo 1 desde los 12 años, HTA +, DLP +. Nefropatía diabética. Amputación primer metatarsiano pie izquierdo por úlcera diabética. Desprendimiento de retina en ambos ojos.</a:t>
            </a:r>
          </a:p>
          <a:p>
            <a:r>
              <a:rPr lang="es-ES" dirty="0"/>
              <a:t>Intervenido para trasplante </a:t>
            </a:r>
            <a:r>
              <a:rPr lang="es-ES" dirty="0" err="1"/>
              <a:t>renopancreático</a:t>
            </a:r>
            <a:r>
              <a:rPr lang="es-ES" dirty="0"/>
              <a:t> en Marzo 2007. En estado de rechazo a ambos trasplantes.</a:t>
            </a:r>
          </a:p>
          <a:p>
            <a:r>
              <a:rPr lang="es-ES" dirty="0"/>
              <a:t>Tratamiento habitual: Amlodipino, </a:t>
            </a:r>
            <a:r>
              <a:rPr lang="es-ES" dirty="0" err="1"/>
              <a:t>Pritor</a:t>
            </a:r>
            <a:r>
              <a:rPr lang="es-ES" dirty="0"/>
              <a:t> pus, Lantus, </a:t>
            </a:r>
            <a:r>
              <a:rPr lang="es-ES" dirty="0" err="1"/>
              <a:t>Novorapid</a:t>
            </a:r>
            <a:r>
              <a:rPr lang="es-ES" dirty="0"/>
              <a:t>, Atorvastatina, </a:t>
            </a:r>
            <a:r>
              <a:rPr lang="es-ES" dirty="0" err="1"/>
              <a:t>Ezetrol</a:t>
            </a:r>
            <a:r>
              <a:rPr lang="es-ES" dirty="0"/>
              <a:t>, </a:t>
            </a:r>
            <a:r>
              <a:rPr lang="es-ES" dirty="0" err="1"/>
              <a:t>Cellcept</a:t>
            </a:r>
            <a:r>
              <a:rPr lang="es-ES" dirty="0"/>
              <a:t>, </a:t>
            </a:r>
            <a:r>
              <a:rPr lang="es-ES" dirty="0" err="1"/>
              <a:t>Advagraf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862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1DD1A-071C-4D34-BA1D-3F26F4475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20182"/>
            <a:ext cx="9601196" cy="130386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AB0730-080D-4B8E-AA6F-4A12F271B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2547407"/>
            <a:ext cx="9601196" cy="3318936"/>
          </a:xfrm>
        </p:spPr>
        <p:txBody>
          <a:bodyPr/>
          <a:lstStyle/>
          <a:p>
            <a:r>
              <a:rPr lang="es-ES" dirty="0"/>
              <a:t>TA:123/76 </a:t>
            </a:r>
            <a:r>
              <a:rPr lang="es-ES" dirty="0" err="1"/>
              <a:t>mmHg</a:t>
            </a:r>
            <a:r>
              <a:rPr lang="es-ES" dirty="0"/>
              <a:t>, Tº38,2 </a:t>
            </a:r>
            <a:r>
              <a:rPr lang="es-ES" dirty="0" err="1"/>
              <a:t>ºc</a:t>
            </a:r>
            <a:r>
              <a:rPr lang="es-ES" dirty="0"/>
              <a:t>, FC:101 </a:t>
            </a:r>
            <a:r>
              <a:rPr lang="es-ES" dirty="0" err="1"/>
              <a:t>lpm</a:t>
            </a:r>
            <a:r>
              <a:rPr lang="es-ES" dirty="0"/>
              <a:t>, FR: 20 rpm.</a:t>
            </a:r>
          </a:p>
          <a:p>
            <a:r>
              <a:rPr lang="es-ES" dirty="0"/>
              <a:t>AC: rítmica, soplo sistólico II-III/VI en borde </a:t>
            </a:r>
            <a:r>
              <a:rPr lang="es-ES" dirty="0" err="1"/>
              <a:t>external</a:t>
            </a:r>
            <a:r>
              <a:rPr lang="es-ES" dirty="0"/>
              <a:t> izquierdo.</a:t>
            </a:r>
          </a:p>
          <a:p>
            <a:r>
              <a:rPr lang="es-ES" dirty="0"/>
              <a:t>AP: crepitantes en 2/3 inferiores de ambos hemitórax (principalmente derecho)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810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55E30-9078-4BD2-B25B-FB131384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Rx</a:t>
            </a:r>
            <a:r>
              <a:rPr lang="es-ES" dirty="0"/>
              <a:t> simple de Tórax</a:t>
            </a: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61FB09A6-E3A5-411A-BB1B-00244D709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840" y="2584438"/>
            <a:ext cx="4556758" cy="3531882"/>
          </a:xfr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F7C1255-8CD8-4117-AE53-44A846FF3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2" y="2482574"/>
            <a:ext cx="4688182" cy="363374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CF3D9F4-F9D0-42C6-AFE2-BCB56950213E}"/>
              </a:ext>
            </a:extLst>
          </p:cNvPr>
          <p:cNvSpPr/>
          <p:nvPr/>
        </p:nvSpPr>
        <p:spPr>
          <a:xfrm>
            <a:off x="1295402" y="2514600"/>
            <a:ext cx="838198" cy="5524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C7730C6-15B0-47CD-BCC9-B7921D0979CE}"/>
              </a:ext>
            </a:extLst>
          </p:cNvPr>
          <p:cNvSpPr/>
          <p:nvPr/>
        </p:nvSpPr>
        <p:spPr>
          <a:xfrm>
            <a:off x="6339840" y="2584438"/>
            <a:ext cx="771525" cy="673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1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DA136-1E65-4892-AD08-F9FCEDB5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Resolución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E2D19E-419A-4EB9-94A8-ADF2648FE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Imagen: condensación base derecha, pinzamiento seno </a:t>
            </a:r>
            <a:r>
              <a:rPr lang="es-ES" dirty="0" err="1"/>
              <a:t>costofrénico</a:t>
            </a:r>
            <a:r>
              <a:rPr lang="es-ES" dirty="0"/>
              <a:t> bilateral.</a:t>
            </a:r>
          </a:p>
          <a:p>
            <a:r>
              <a:rPr lang="es-ES" dirty="0"/>
              <a:t>Neumonía adquirida en la comunidad en paciente trasplantado.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6765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212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Talleres Integrados III</vt:lpstr>
      <vt:lpstr>Introducción al Caso</vt:lpstr>
      <vt:lpstr>Presentación de PowerPoint</vt:lpstr>
      <vt:lpstr>Rx simple de Tórax</vt:lpstr>
      <vt:lpstr>Resolución del caso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</dc:title>
  <dc:creator>Quique Perdiguero Sempere</dc:creator>
  <cp:lastModifiedBy>Quique Perdiguero Sempere</cp:lastModifiedBy>
  <cp:revision>5</cp:revision>
  <dcterms:created xsi:type="dcterms:W3CDTF">2019-04-07T13:12:22Z</dcterms:created>
  <dcterms:modified xsi:type="dcterms:W3CDTF">2019-04-07T14:21:22Z</dcterms:modified>
</cp:coreProperties>
</file>