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63" r:id="rId4"/>
    <p:sldId id="264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5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74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8074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171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3282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771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57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058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88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56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621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19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28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730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</a:schemeClr>
            </a:gs>
            <a:gs pos="100000">
              <a:schemeClr val="bg2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0BD5535-5A0F-46BE-9195-3E72BF4D65E6}" type="datetimeFigureOut">
              <a:rPr lang="es-ES" smtClean="0"/>
              <a:t>23/04/2019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2C3013FB-500A-4DF0-9CDA-AA2E3F072CE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6453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39E68E-1724-4D17-911B-3405B444D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553296"/>
            <a:ext cx="10572000" cy="2875704"/>
          </a:xfrm>
        </p:spPr>
        <p:txBody>
          <a:bodyPr/>
          <a:lstStyle/>
          <a:p>
            <a:pPr algn="ctr"/>
            <a:br>
              <a:rPr lang="ca-ES-valencia" sz="8000" dirty="0"/>
            </a:br>
            <a:r>
              <a:rPr lang="es-ES" sz="8000" dirty="0"/>
              <a:t>Diagnóstico a primera vista</a:t>
            </a:r>
            <a:br>
              <a:rPr lang="es-ES" sz="8000" dirty="0"/>
            </a:br>
            <a:r>
              <a:rPr lang="es-ES" sz="2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312D36-E76C-4579-B8C1-E8252081A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577153"/>
          </a:xfrm>
        </p:spPr>
        <p:txBody>
          <a:bodyPr>
            <a:normAutofit/>
          </a:bodyPr>
          <a:lstStyle/>
          <a:p>
            <a:r>
              <a:rPr lang="es-ES" dirty="0"/>
              <a:t>Lidia Díez Ortuño</a:t>
            </a:r>
          </a:p>
          <a:p>
            <a:r>
              <a:rPr lang="es-ES" dirty="0"/>
              <a:t>Talleres integrados 3, Hospital General Universitario de Elche</a:t>
            </a:r>
          </a:p>
          <a:p>
            <a:r>
              <a:rPr lang="es-ES" dirty="0"/>
              <a:t>Aprobado por el Dr. Eric Freire Álvarez</a:t>
            </a:r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B4B8D8A-26AC-4581-9360-AE4D40275FB7}"/>
              </a:ext>
            </a:extLst>
          </p:cNvPr>
          <p:cNvSpPr txBox="1"/>
          <p:nvPr/>
        </p:nvSpPr>
        <p:spPr>
          <a:xfrm>
            <a:off x="2453270" y="3831703"/>
            <a:ext cx="87050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800" b="1" dirty="0"/>
              <a:t>Neurología</a:t>
            </a:r>
          </a:p>
        </p:txBody>
      </p:sp>
    </p:spTree>
    <p:extLst>
      <p:ext uri="{BB962C8B-B14F-4D97-AF65-F5344CB8AC3E}">
        <p14:creationId xmlns:p14="http://schemas.microsoft.com/office/powerpoint/2010/main" val="195224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181727-8452-401F-AFFF-CC5078B4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331" y="447188"/>
            <a:ext cx="10571998" cy="970450"/>
          </a:xfrm>
        </p:spPr>
        <p:txBody>
          <a:bodyPr/>
          <a:lstStyle/>
          <a:p>
            <a:r>
              <a:rPr lang="es-ES" sz="6400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A8D574-2DCB-4DC3-BE07-544CD1E8A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61" y="2333297"/>
            <a:ext cx="10554574" cy="4077515"/>
          </a:xfrm>
        </p:spPr>
        <p:txBody>
          <a:bodyPr>
            <a:normAutofit fontScale="92500"/>
          </a:bodyPr>
          <a:lstStyle/>
          <a:p>
            <a:r>
              <a:rPr lang="es-ES" b="1" dirty="0"/>
              <a:t>Motivo de consulta: </a:t>
            </a:r>
            <a:r>
              <a:rPr lang="es-ES" dirty="0"/>
              <a:t>Cefalea persistente y miosis OD</a:t>
            </a:r>
          </a:p>
          <a:p>
            <a:r>
              <a:rPr lang="es-ES" b="1" dirty="0"/>
              <a:t>Antecedentes: </a:t>
            </a:r>
            <a:r>
              <a:rPr lang="es-ES" dirty="0"/>
              <a:t>No RAM. Sí HTA, no DM, ni DLP. Exfumador desde hace 2 meses. </a:t>
            </a:r>
            <a:r>
              <a:rPr lang="es-ES" dirty="0" err="1"/>
              <a:t>Tto</a:t>
            </a:r>
            <a:r>
              <a:rPr lang="es-ES" dirty="0"/>
              <a:t> habitual con propanolol. Sin antecedentes de interés, únicamente refiere caries (actualmente)</a:t>
            </a:r>
          </a:p>
          <a:p>
            <a:r>
              <a:rPr lang="es-ES" b="1" dirty="0"/>
              <a:t>Enfermedad actual: </a:t>
            </a:r>
            <a:r>
              <a:rPr lang="es-ES" dirty="0"/>
              <a:t>Varón de 47 años que acude a urgencias porque desde hace 2 días presenta dolor </a:t>
            </a:r>
            <a:r>
              <a:rPr lang="es-ES" dirty="0" err="1"/>
              <a:t>hemicraneal</a:t>
            </a:r>
            <a:r>
              <a:rPr lang="es-ES" dirty="0"/>
              <a:t> derecho, con periodos de exacerbación y remisión, que irradia hasta la zona del maxilar superior. Además presenta </a:t>
            </a:r>
            <a:r>
              <a:rPr lang="es-ES" dirty="0" err="1"/>
              <a:t>ptosis</a:t>
            </a:r>
            <a:r>
              <a:rPr lang="es-ES" dirty="0"/>
              <a:t> palpebral y miosis del OD. El paciente refiere h</a:t>
            </a:r>
            <a:r>
              <a:rPr lang="en-US" dirty="0"/>
              <a:t>oy </a:t>
            </a:r>
            <a:r>
              <a:rPr lang="en-US" dirty="0" err="1"/>
              <a:t>cefalea</a:t>
            </a:r>
            <a:r>
              <a:rPr lang="en-US" dirty="0"/>
              <a:t> </a:t>
            </a:r>
            <a:r>
              <a:rPr lang="en-US" dirty="0" err="1"/>
              <a:t>punzante</a:t>
            </a:r>
            <a:r>
              <a:rPr lang="en-US" dirty="0"/>
              <a:t> </a:t>
            </a:r>
            <a:r>
              <a:rPr lang="en-US" dirty="0" err="1"/>
              <a:t>leve</a:t>
            </a:r>
            <a:r>
              <a:rPr lang="en-US" dirty="0"/>
              <a:t> </a:t>
            </a:r>
            <a:r>
              <a:rPr lang="es-ES" dirty="0"/>
              <a:t>occipital</a:t>
            </a:r>
            <a:r>
              <a:rPr lang="en-US" dirty="0"/>
              <a:t> que ha </a:t>
            </a:r>
            <a:r>
              <a:rPr lang="en-US" dirty="0" err="1"/>
              <a:t>cedido</a:t>
            </a:r>
            <a:r>
              <a:rPr lang="en-US" dirty="0"/>
              <a:t> con </a:t>
            </a:r>
            <a:r>
              <a:rPr lang="en-US" dirty="0" err="1"/>
              <a:t>ibuprofeno</a:t>
            </a:r>
            <a:r>
              <a:rPr lang="en-US" dirty="0"/>
              <a:t>. </a:t>
            </a:r>
            <a:r>
              <a:rPr lang="en-US" dirty="0" err="1"/>
              <a:t>Niega</a:t>
            </a:r>
            <a:r>
              <a:rPr lang="en-US" dirty="0"/>
              <a:t> </a:t>
            </a:r>
            <a:r>
              <a:rPr lang="en-US" dirty="0" err="1"/>
              <a:t>otros</a:t>
            </a:r>
            <a:r>
              <a:rPr lang="en-US" dirty="0"/>
              <a:t> </a:t>
            </a:r>
            <a:r>
              <a:rPr lang="en-US" dirty="0" err="1"/>
              <a:t>síntomas</a:t>
            </a:r>
            <a:r>
              <a:rPr lang="en-US" dirty="0"/>
              <a:t>, no </a:t>
            </a:r>
            <a:r>
              <a:rPr lang="en-US" dirty="0" err="1"/>
              <a:t>fiebre</a:t>
            </a:r>
            <a:r>
              <a:rPr lang="en-US" dirty="0"/>
              <a:t>. No </a:t>
            </a:r>
            <a:r>
              <a:rPr lang="en-US" dirty="0" err="1"/>
              <a:t>antecedentes</a:t>
            </a:r>
            <a:r>
              <a:rPr lang="en-US" dirty="0"/>
              <a:t> de TCE,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sobreesfuerzos</a:t>
            </a:r>
            <a:r>
              <a:rPr lang="en-US" dirty="0"/>
              <a:t> </a:t>
            </a:r>
            <a:r>
              <a:rPr lang="en-US" dirty="0" err="1"/>
              <a:t>previos</a:t>
            </a:r>
            <a:r>
              <a:rPr lang="en-US" dirty="0"/>
              <a:t>.</a:t>
            </a:r>
            <a:endParaRPr lang="es-ES" dirty="0"/>
          </a:p>
          <a:p>
            <a:r>
              <a:rPr lang="es-ES" b="1" dirty="0"/>
              <a:t>Exploración física:</a:t>
            </a:r>
            <a:r>
              <a:rPr lang="es-ES" dirty="0"/>
              <a:t> TA 159/99 mmHg, </a:t>
            </a:r>
            <a:r>
              <a:rPr lang="es-ES" dirty="0" err="1"/>
              <a:t>Tª</a:t>
            </a:r>
            <a:r>
              <a:rPr lang="es-ES" dirty="0"/>
              <a:t> 36,5, FC 68 </a:t>
            </a:r>
            <a:r>
              <a:rPr lang="es-ES" dirty="0" err="1"/>
              <a:t>lpm</a:t>
            </a:r>
            <a:r>
              <a:rPr lang="es-ES" dirty="0"/>
              <a:t>.</a:t>
            </a:r>
            <a:r>
              <a:rPr lang="es-ES" b="1" dirty="0"/>
              <a:t> </a:t>
            </a:r>
            <a:r>
              <a:rPr lang="en-US" dirty="0" err="1"/>
              <a:t>En</a:t>
            </a:r>
            <a:r>
              <a:rPr lang="en-US" dirty="0"/>
              <a:t> general </a:t>
            </a:r>
            <a:r>
              <a:rPr lang="en-US" dirty="0" err="1"/>
              <a:t>anodina</a:t>
            </a:r>
            <a:r>
              <a:rPr lang="en-US" dirty="0"/>
              <a:t>. </a:t>
            </a:r>
            <a:endParaRPr lang="es-ES" b="1" dirty="0"/>
          </a:p>
          <a:p>
            <a:pPr marL="0" indent="0">
              <a:buNone/>
            </a:pPr>
            <a:r>
              <a:rPr lang="en-US" b="1" dirty="0"/>
              <a:t>NRL: </a:t>
            </a:r>
            <a:r>
              <a:rPr lang="en-US" dirty="0" err="1"/>
              <a:t>Asimetría</a:t>
            </a:r>
            <a:r>
              <a:rPr lang="en-US" dirty="0"/>
              <a:t> pupilar con miosis OD </a:t>
            </a:r>
            <a:r>
              <a:rPr lang="en-US" dirty="0" err="1"/>
              <a:t>reactiva</a:t>
            </a:r>
            <a:r>
              <a:rPr lang="en-US" dirty="0"/>
              <a:t>, </a:t>
            </a:r>
            <a:r>
              <a:rPr lang="en-US" dirty="0" err="1"/>
              <a:t>enoftalmos</a:t>
            </a:r>
            <a:r>
              <a:rPr lang="en-US" dirty="0"/>
              <a:t> y ptosis OD, anhidrosis zona frontal </a:t>
            </a:r>
            <a:r>
              <a:rPr lang="en-US" dirty="0" err="1"/>
              <a:t>derecha</a:t>
            </a:r>
            <a:r>
              <a:rPr lang="en-US" dirty="0"/>
              <a:t>. No </a:t>
            </a:r>
            <a:r>
              <a:rPr lang="en-US" dirty="0" err="1"/>
              <a:t>ojo</a:t>
            </a:r>
            <a:r>
              <a:rPr lang="en-US" dirty="0"/>
              <a:t> </a:t>
            </a:r>
            <a:r>
              <a:rPr lang="en-US" dirty="0" err="1"/>
              <a:t>rojo</a:t>
            </a:r>
            <a:r>
              <a:rPr lang="en-US" dirty="0"/>
              <a:t>, no </a:t>
            </a:r>
            <a:r>
              <a:rPr lang="en-US" dirty="0" err="1"/>
              <a:t>lagrimeo</a:t>
            </a:r>
            <a:r>
              <a:rPr lang="en-US" dirty="0"/>
              <a:t>. Resto sin </a:t>
            </a:r>
            <a:r>
              <a:rPr lang="en-US" dirty="0" err="1"/>
              <a:t>alteración</a:t>
            </a:r>
            <a:r>
              <a:rPr lang="en-US" dirty="0"/>
              <a:t>.</a:t>
            </a:r>
          </a:p>
          <a:p>
            <a:r>
              <a:rPr lang="es-ES" b="1" dirty="0"/>
              <a:t>Pruebas complementarias: </a:t>
            </a:r>
            <a:r>
              <a:rPr lang="es-ES" dirty="0"/>
              <a:t>AS y TAC sin hallazgos…</a:t>
            </a:r>
          </a:p>
        </p:txBody>
      </p:sp>
    </p:spTree>
    <p:extLst>
      <p:ext uri="{BB962C8B-B14F-4D97-AF65-F5344CB8AC3E}">
        <p14:creationId xmlns:p14="http://schemas.microsoft.com/office/powerpoint/2010/main" val="406476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F378ABA-B1AB-4256-8037-4B4460A21180}"/>
              </a:ext>
            </a:extLst>
          </p:cNvPr>
          <p:cNvSpPr txBox="1"/>
          <p:nvPr/>
        </p:nvSpPr>
        <p:spPr>
          <a:xfrm rot="16200000">
            <a:off x="-606117" y="1310166"/>
            <a:ext cx="5434322" cy="42220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en-US" sz="4400" b="1" dirty="0">
              <a:solidFill>
                <a:srgbClr val="FEFEFE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s-ES" sz="4800" b="1" dirty="0">
                <a:solidFill>
                  <a:srgbClr val="FEFEFE"/>
                </a:solidFill>
                <a:latin typeface="+mj-lt"/>
                <a:ea typeface="+mj-ea"/>
                <a:cs typeface="+mj-cs"/>
              </a:rPr>
              <a:t>Pruebas complementarias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4400" b="1" dirty="0">
              <a:solidFill>
                <a:srgbClr val="FEFEFE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DBFEF53-EDAF-477E-98DF-87A277AD07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30"/>
          <a:stretch/>
        </p:blipFill>
        <p:spPr>
          <a:xfrm>
            <a:off x="3894365" y="245657"/>
            <a:ext cx="8011321" cy="6351104"/>
          </a:xfrm>
          <a:prstGeom prst="rect">
            <a:avLst/>
          </a:prstGeom>
        </p:spPr>
      </p:pic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B6C926CA-B50B-4A21-A3C4-6605D381266D}"/>
              </a:ext>
            </a:extLst>
          </p:cNvPr>
          <p:cNvSpPr/>
          <p:nvPr/>
        </p:nvSpPr>
        <p:spPr>
          <a:xfrm rot="1266599">
            <a:off x="6998711" y="1896009"/>
            <a:ext cx="331793" cy="221715"/>
          </a:xfrm>
          <a:prstGeom prst="rightArrow">
            <a:avLst>
              <a:gd name="adj1" fmla="val 50000"/>
              <a:gd name="adj2" fmla="val 7035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B89846A-9584-489D-81A0-3C6D3D0D452A}"/>
              </a:ext>
            </a:extLst>
          </p:cNvPr>
          <p:cNvSpPr txBox="1"/>
          <p:nvPr/>
        </p:nvSpPr>
        <p:spPr>
          <a:xfrm>
            <a:off x="2493968" y="161300"/>
            <a:ext cx="1605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-valencia" dirty="0"/>
              <a:t>RM cerebro y angioRM</a:t>
            </a:r>
            <a:endParaRPr lang="es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E5B548D-4A99-4E79-BFC3-1C384EA981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502" y="2913821"/>
            <a:ext cx="2506196" cy="2400301"/>
          </a:xfrm>
          <a:prstGeom prst="rect">
            <a:avLst/>
          </a:prstGeom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CB6D7F6D-E757-480F-8D8A-30993CEF13FF}"/>
              </a:ext>
            </a:extLst>
          </p:cNvPr>
          <p:cNvCxnSpPr>
            <a:cxnSpLocks/>
          </p:cNvCxnSpPr>
          <p:nvPr/>
        </p:nvCxnSpPr>
        <p:spPr>
          <a:xfrm flipV="1">
            <a:off x="5802698" y="2203262"/>
            <a:ext cx="1361909" cy="66838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58CE08F2-F7C7-49B3-95FC-227D00C51DBA}"/>
              </a:ext>
            </a:extLst>
          </p:cNvPr>
          <p:cNvCxnSpPr>
            <a:cxnSpLocks/>
          </p:cNvCxnSpPr>
          <p:nvPr/>
        </p:nvCxnSpPr>
        <p:spPr>
          <a:xfrm flipV="1">
            <a:off x="5794589" y="2170036"/>
            <a:ext cx="1408506" cy="303806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32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F378ABA-B1AB-4256-8037-4B4460A21180}"/>
              </a:ext>
            </a:extLst>
          </p:cNvPr>
          <p:cNvSpPr txBox="1"/>
          <p:nvPr/>
        </p:nvSpPr>
        <p:spPr>
          <a:xfrm rot="16200000">
            <a:off x="-606117" y="1310166"/>
            <a:ext cx="5434322" cy="42220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endParaRPr lang="en-US" sz="4400" b="1" dirty="0">
              <a:solidFill>
                <a:srgbClr val="FEFEFE"/>
              </a:solidFill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s-ES" sz="4800" b="1" dirty="0">
                <a:solidFill>
                  <a:srgbClr val="FEFEFE"/>
                </a:solidFill>
                <a:latin typeface="+mj-lt"/>
                <a:ea typeface="+mj-ea"/>
                <a:cs typeface="+mj-cs"/>
              </a:rPr>
              <a:t>Pruebas complementarias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4400" b="1" dirty="0">
              <a:solidFill>
                <a:srgbClr val="FEFEFE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E41BC95-B4EB-478B-8F1B-7F84E3BCD1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02"/>
          <a:stretch/>
        </p:blipFill>
        <p:spPr>
          <a:xfrm>
            <a:off x="3856383" y="291058"/>
            <a:ext cx="7959201" cy="6275883"/>
          </a:xfrm>
          <a:prstGeom prst="rect">
            <a:avLst/>
          </a:prstGeom>
        </p:spPr>
      </p:pic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B5048E3F-10E0-455D-9C9E-2CA21D3442A2}"/>
              </a:ext>
            </a:extLst>
          </p:cNvPr>
          <p:cNvSpPr/>
          <p:nvPr/>
        </p:nvSpPr>
        <p:spPr>
          <a:xfrm rot="4077744">
            <a:off x="6767938" y="3239350"/>
            <a:ext cx="318116" cy="205955"/>
          </a:xfrm>
          <a:prstGeom prst="rightArrow">
            <a:avLst>
              <a:gd name="adj1" fmla="val 50000"/>
              <a:gd name="adj2" fmla="val 7035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616ACC9-2DD2-4D23-8D32-846A6FF61DE0}"/>
              </a:ext>
            </a:extLst>
          </p:cNvPr>
          <p:cNvSpPr txBox="1"/>
          <p:nvPr/>
        </p:nvSpPr>
        <p:spPr>
          <a:xfrm>
            <a:off x="2493968" y="161300"/>
            <a:ext cx="16050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-valencia" dirty="0"/>
              <a:t>RM cerebro y angioRM</a:t>
            </a: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E731C8C-C62B-4256-A235-BD0411CDB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805" y="3883256"/>
            <a:ext cx="2838656" cy="2469400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D1D0C6F-ED6C-41F0-A5E7-100EBBF9E046}"/>
              </a:ext>
            </a:extLst>
          </p:cNvPr>
          <p:cNvCxnSpPr>
            <a:cxnSpLocks/>
          </p:cNvCxnSpPr>
          <p:nvPr/>
        </p:nvCxnSpPr>
        <p:spPr>
          <a:xfrm flipV="1">
            <a:off x="5857461" y="3528404"/>
            <a:ext cx="1069535" cy="35485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EF4C130-B55F-40E1-8822-D32B082D285B}"/>
              </a:ext>
            </a:extLst>
          </p:cNvPr>
          <p:cNvCxnSpPr>
            <a:cxnSpLocks/>
          </p:cNvCxnSpPr>
          <p:nvPr/>
        </p:nvCxnSpPr>
        <p:spPr>
          <a:xfrm flipV="1">
            <a:off x="5857461" y="3528404"/>
            <a:ext cx="1069535" cy="282425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35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80C32CC-9391-4C15-BCA7-41CCCAE71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4968" y="1742661"/>
            <a:ext cx="5979467" cy="3593235"/>
          </a:xfrm>
          <a:effectLst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a-ES-valencia" sz="4400" dirty="0"/>
              <a:t>Sd de Horner dcho, 2ª a disección de la carótida interna dcha.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F378ABA-B1AB-4256-8037-4B4460A21180}"/>
              </a:ext>
            </a:extLst>
          </p:cNvPr>
          <p:cNvSpPr txBox="1"/>
          <p:nvPr/>
        </p:nvSpPr>
        <p:spPr>
          <a:xfrm>
            <a:off x="258416" y="2505669"/>
            <a:ext cx="503971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s-ES" sz="6000" b="1" dirty="0"/>
              <a:t>Diagnóstico</a:t>
            </a:r>
          </a:p>
          <a:p>
            <a:endParaRPr lang="en-US" dirty="0"/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BDD44B-614A-46A1-9008-F43AFCCF82F6}"/>
              </a:ext>
            </a:extLst>
          </p:cNvPr>
          <p:cNvSpPr txBox="1"/>
          <p:nvPr/>
        </p:nvSpPr>
        <p:spPr>
          <a:xfrm>
            <a:off x="6635450" y="5542950"/>
            <a:ext cx="511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-valencia" dirty="0"/>
              <a:t>Tto: Ácido acetilsalicílico</a:t>
            </a:r>
            <a:r>
              <a:rPr lang="es-ES" dirty="0"/>
              <a:t> y paracetamol. Control de la HTA</a:t>
            </a:r>
            <a:endParaRPr lang="ca-ES-valencia" dirty="0"/>
          </a:p>
        </p:txBody>
      </p:sp>
    </p:spTree>
    <p:extLst>
      <p:ext uri="{BB962C8B-B14F-4D97-AF65-F5344CB8AC3E}">
        <p14:creationId xmlns:p14="http://schemas.microsoft.com/office/powerpoint/2010/main" val="2733133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241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Citable</vt:lpstr>
      <vt:lpstr> Diagnóstico a primera vista  </vt:lpstr>
      <vt:lpstr>Presentación del caso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Diagnóstico a primera vista  </dc:title>
  <dc:creator>Lidia Díez</dc:creator>
  <cp:lastModifiedBy>Lidia Díez</cp:lastModifiedBy>
  <cp:revision>18</cp:revision>
  <dcterms:created xsi:type="dcterms:W3CDTF">2019-04-18T10:23:51Z</dcterms:created>
  <dcterms:modified xsi:type="dcterms:W3CDTF">2019-04-23T10:30:13Z</dcterms:modified>
</cp:coreProperties>
</file>