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9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9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5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74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07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71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28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71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7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58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88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6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621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19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28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30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0BD5535-5A0F-46BE-9195-3E72BF4D65E6}" type="datetimeFigureOut">
              <a:rPr lang="es-ES" smtClean="0"/>
              <a:t>17/04/2019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645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9E68E-1724-4D17-911B-3405B444D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553296"/>
            <a:ext cx="10572000" cy="2875704"/>
          </a:xfrm>
        </p:spPr>
        <p:txBody>
          <a:bodyPr/>
          <a:lstStyle/>
          <a:p>
            <a:pPr algn="ctr"/>
            <a:br>
              <a:rPr lang="ca-ES-valencia" sz="8000" dirty="0"/>
            </a:br>
            <a:r>
              <a:rPr lang="es-ES" sz="8000" dirty="0"/>
              <a:t>Diagnóstico a primera vista</a:t>
            </a:r>
            <a:br>
              <a:rPr lang="es-ES" sz="8000" dirty="0"/>
            </a:br>
            <a:r>
              <a:rPr lang="es-ES" sz="2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312D36-E76C-4579-B8C1-E8252081A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577153"/>
          </a:xfrm>
        </p:spPr>
        <p:txBody>
          <a:bodyPr>
            <a:normAutofit/>
          </a:bodyPr>
          <a:lstStyle/>
          <a:p>
            <a:r>
              <a:rPr lang="es-ES" dirty="0"/>
              <a:t>Lidia Díez Ortuño</a:t>
            </a:r>
          </a:p>
          <a:p>
            <a:r>
              <a:rPr lang="es-ES" dirty="0"/>
              <a:t>Talleres integrados 3, Hospital General Universitario de Elche</a:t>
            </a:r>
          </a:p>
          <a:p>
            <a:r>
              <a:rPr lang="es-ES" dirty="0"/>
              <a:t>Aprobado por la Dra. Mar Masiá Canuto</a:t>
            </a: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4B8D8A-26AC-4581-9360-AE4D40275FB7}"/>
              </a:ext>
            </a:extLst>
          </p:cNvPr>
          <p:cNvSpPr txBox="1"/>
          <p:nvPr/>
        </p:nvSpPr>
        <p:spPr>
          <a:xfrm>
            <a:off x="4586870" y="3820042"/>
            <a:ext cx="8705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Unidad de enfermedades infecciosas</a:t>
            </a:r>
          </a:p>
        </p:txBody>
      </p:sp>
    </p:spTree>
    <p:extLst>
      <p:ext uri="{BB962C8B-B14F-4D97-AF65-F5344CB8AC3E}">
        <p14:creationId xmlns:p14="http://schemas.microsoft.com/office/powerpoint/2010/main" val="195224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81727-8452-401F-AFFF-CC5078B4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331" y="447188"/>
            <a:ext cx="10571998" cy="970450"/>
          </a:xfrm>
        </p:spPr>
        <p:txBody>
          <a:bodyPr/>
          <a:lstStyle/>
          <a:p>
            <a:r>
              <a:rPr lang="es-ES" sz="6400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A8D574-2DCB-4DC3-BE07-544CD1E8A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61" y="2774301"/>
            <a:ext cx="10554574" cy="3636511"/>
          </a:xfrm>
        </p:spPr>
        <p:txBody>
          <a:bodyPr>
            <a:normAutofit/>
          </a:bodyPr>
          <a:lstStyle/>
          <a:p>
            <a:r>
              <a:rPr lang="es-ES" b="1" dirty="0"/>
              <a:t>Motivo de consulta: </a:t>
            </a:r>
            <a:r>
              <a:rPr lang="es-ES" dirty="0"/>
              <a:t>Tumefacción antebrazo derecho</a:t>
            </a:r>
          </a:p>
          <a:p>
            <a:r>
              <a:rPr lang="es-ES" b="1" dirty="0"/>
              <a:t>Antecedentes:</a:t>
            </a:r>
            <a:r>
              <a:rPr lang="es-ES" dirty="0"/>
              <a:t> Consumidor de cocaína fumada e </a:t>
            </a:r>
            <a:r>
              <a:rPr lang="es-ES" dirty="0" err="1"/>
              <a:t>iv</a:t>
            </a:r>
            <a:r>
              <a:rPr lang="es-ES" dirty="0"/>
              <a:t>, y en ocasiones opiáceos y benzodiazepinas. </a:t>
            </a:r>
            <a:r>
              <a:rPr lang="es-ES" dirty="0" err="1"/>
              <a:t>Exconsumidor</a:t>
            </a:r>
            <a:r>
              <a:rPr lang="es-ES" dirty="0"/>
              <a:t> de heroína. </a:t>
            </a:r>
            <a:r>
              <a:rPr lang="es-ES" dirty="0" err="1"/>
              <a:t>Politoxicomanía</a:t>
            </a:r>
            <a:r>
              <a:rPr lang="es-ES" dirty="0"/>
              <a:t> desde hace 13 años (seguido por la UCA). Varios ingresos por consumo de tóxicos. VIH+ (controlador de élite). Antecedentes de VHC (respuesta viral sostenida). </a:t>
            </a:r>
            <a:r>
              <a:rPr lang="es-ES" dirty="0" err="1"/>
              <a:t>Tto</a:t>
            </a:r>
            <a:r>
              <a:rPr lang="es-ES" dirty="0"/>
              <a:t> habitual: diazepam.</a:t>
            </a:r>
          </a:p>
          <a:p>
            <a:r>
              <a:rPr lang="es-ES" b="1" dirty="0"/>
              <a:t>Enfermedad actual: </a:t>
            </a:r>
            <a:r>
              <a:rPr lang="es-ES" dirty="0"/>
              <a:t>Varón de 51 años que acude a urgencias el 04/04/19 por presentar una tumefacción en antebrazo derecho, tras inyección de cocaína varios días antes. El domingo (07/04) comenzó con fiebre y MEG. En tratamiento con </a:t>
            </a:r>
            <a:r>
              <a:rPr lang="es-ES" dirty="0" err="1"/>
              <a:t>amoxiclavulánico</a:t>
            </a:r>
            <a:r>
              <a:rPr lang="es-ES" dirty="0"/>
              <a:t> desde entonces, pero el paciente refiere que se ha equivocado con la posología. No otra sintomatología. </a:t>
            </a:r>
          </a:p>
          <a:p>
            <a:r>
              <a:rPr lang="es-ES" b="1" dirty="0"/>
              <a:t>Exploración física:</a:t>
            </a:r>
            <a:r>
              <a:rPr lang="es-ES" dirty="0"/>
              <a:t> TA 101/63 mmHg, </a:t>
            </a:r>
            <a:r>
              <a:rPr lang="es-ES" dirty="0" err="1"/>
              <a:t>Tª</a:t>
            </a:r>
            <a:r>
              <a:rPr lang="es-ES" dirty="0"/>
              <a:t> 38,1.</a:t>
            </a:r>
            <a:r>
              <a:rPr lang="es-ES" b="1" dirty="0"/>
              <a:t> </a:t>
            </a:r>
            <a:r>
              <a:rPr lang="es-ES" dirty="0"/>
              <a:t>Anodina, excepto lo siguiente…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6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6C63B-9611-4275-A106-00E5E3B3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276" y="265042"/>
            <a:ext cx="9173427" cy="1269869"/>
          </a:xfrm>
        </p:spPr>
        <p:txBody>
          <a:bodyPr/>
          <a:lstStyle/>
          <a:p>
            <a:pPr algn="ctr"/>
            <a:r>
              <a:rPr lang="es-ES" sz="6400" dirty="0"/>
              <a:t>Exploración física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18C55FAA-EF23-4356-A732-1B828FDD96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48229" y="1240737"/>
            <a:ext cx="4701207" cy="62682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4D51116-0452-4D0C-98E8-3C3622622BB3}"/>
              </a:ext>
            </a:extLst>
          </p:cNvPr>
          <p:cNvSpPr txBox="1"/>
          <p:nvPr/>
        </p:nvSpPr>
        <p:spPr>
          <a:xfrm>
            <a:off x="662152" y="3105807"/>
            <a:ext cx="4398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dirty="0"/>
              <a:t>Encontramos estos hallazgos en el brazo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98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6C63B-9611-4275-A106-00E5E3B3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89" y="245924"/>
            <a:ext cx="10718221" cy="1269869"/>
          </a:xfrm>
        </p:spPr>
        <p:txBody>
          <a:bodyPr/>
          <a:lstStyle/>
          <a:p>
            <a:pPr algn="ctr"/>
            <a:r>
              <a:rPr lang="ca-ES-valencia" sz="6400" dirty="0"/>
              <a:t>P</a:t>
            </a:r>
            <a:r>
              <a:rPr lang="es-ES" sz="6400" dirty="0" err="1"/>
              <a:t>ruebas</a:t>
            </a:r>
            <a:r>
              <a:rPr lang="es-ES" sz="6400" dirty="0"/>
              <a:t> complementarias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4FE5D8-84A6-4A4E-BF93-CAD9B85B9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982" y="2262044"/>
            <a:ext cx="3647271" cy="3636511"/>
          </a:xfrm>
        </p:spPr>
        <p:txBody>
          <a:bodyPr/>
          <a:lstStyle/>
          <a:p>
            <a:pPr marL="0" indent="0">
              <a:buNone/>
            </a:pPr>
            <a:r>
              <a:rPr lang="ca-ES-valencia" dirty="0"/>
              <a:t>Ecografía del brazo</a:t>
            </a:r>
          </a:p>
          <a:p>
            <a:pPr marL="0" indent="0">
              <a:buNone/>
            </a:pPr>
            <a:endParaRPr lang="ca-ES-valencia" dirty="0"/>
          </a:p>
          <a:p>
            <a:pPr marL="0" indent="0">
              <a:buNone/>
            </a:pPr>
            <a:endParaRPr lang="ca-ES-valencia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421AD05-EA81-4C25-BCD4-B55736E207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7"/>
          <a:stretch/>
        </p:blipFill>
        <p:spPr>
          <a:xfrm>
            <a:off x="5380383" y="2026384"/>
            <a:ext cx="6359282" cy="470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73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0C32CC-9391-4C15-BCA7-41CCCAE71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117" y="2017985"/>
            <a:ext cx="5979467" cy="3593235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Absceso asociado a celulitis en brazo derecho,</a:t>
            </a:r>
            <a:r>
              <a:rPr lang="es-ES" sz="3200" dirty="0"/>
              <a:t> 2ª a punciones repetitivas</a:t>
            </a:r>
          </a:p>
          <a:p>
            <a:pPr marL="0" indent="0">
              <a:buNone/>
            </a:pPr>
            <a:endParaRPr lang="ca-ES-valencia" sz="4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378ABA-B1AB-4256-8037-4B4460A21180}"/>
              </a:ext>
            </a:extLst>
          </p:cNvPr>
          <p:cNvSpPr txBox="1"/>
          <p:nvPr/>
        </p:nvSpPr>
        <p:spPr>
          <a:xfrm>
            <a:off x="258416" y="2505669"/>
            <a:ext cx="503971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s-ES" sz="6000" b="1" dirty="0"/>
              <a:t>Diagnóstico</a:t>
            </a:r>
          </a:p>
          <a:p>
            <a:endParaRPr lang="en-US" dirty="0"/>
          </a:p>
          <a:p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1BAEE9C-2A1A-4744-B1CA-98A38D17059A}"/>
              </a:ext>
            </a:extLst>
          </p:cNvPr>
          <p:cNvSpPr txBox="1"/>
          <p:nvPr/>
        </p:nvSpPr>
        <p:spPr>
          <a:xfrm>
            <a:off x="5388955" y="5115339"/>
            <a:ext cx="63127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-valencia" dirty="0"/>
              <a:t>Los hemocultivos fueron negativos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-valencia" dirty="0"/>
              <a:t>Tras el drenaje quirúrgico, se realizó un cultivo del absceso donde se encontró </a:t>
            </a:r>
            <a:r>
              <a:rPr lang="ca-ES-valencia" b="1" dirty="0"/>
              <a:t>Streptococcus anginosus </a:t>
            </a:r>
            <a:r>
              <a:rPr lang="ca-ES-valencia" dirty="0"/>
              <a:t>(grupo milleri)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Tto</a:t>
            </a:r>
            <a:r>
              <a:rPr lang="es-ES" dirty="0"/>
              <a:t> al alta: Amoxicilina</a:t>
            </a:r>
            <a:endParaRPr lang="ca-ES-valencia" b="1" dirty="0"/>
          </a:p>
        </p:txBody>
      </p:sp>
    </p:spTree>
    <p:extLst>
      <p:ext uri="{BB962C8B-B14F-4D97-AF65-F5344CB8AC3E}">
        <p14:creationId xmlns:p14="http://schemas.microsoft.com/office/powerpoint/2010/main" val="2733133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227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2</vt:lpstr>
      <vt:lpstr>Citable</vt:lpstr>
      <vt:lpstr> Diagnóstico a primera vista  </vt:lpstr>
      <vt:lpstr>Presentación del caso</vt:lpstr>
      <vt:lpstr>Exploración física</vt:lpstr>
      <vt:lpstr>Pruebas complementarias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Lidia Díez</dc:creator>
  <cp:lastModifiedBy>Lidia Díez</cp:lastModifiedBy>
  <cp:revision>25</cp:revision>
  <dcterms:created xsi:type="dcterms:W3CDTF">2019-04-10T16:16:14Z</dcterms:created>
  <dcterms:modified xsi:type="dcterms:W3CDTF">2019-04-17T17:19:51Z</dcterms:modified>
</cp:coreProperties>
</file>