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16564-80D2-498F-BABE-712F62528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BD9F3C-0E72-4743-938A-0F85EF2E8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4E0B2-988F-42DA-9D27-FDE0D97B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5BA27-5A41-4F4A-BB31-AE4EBDAD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073E65-8049-437A-96A3-B2621EB6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2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4A09E-D656-475D-A221-9600F878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AF7701-CB9F-49CA-A723-7776187CD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51EF2-974F-4002-AEFD-3ECC31C5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DCCEA-5A2C-491D-96A6-02B92A0A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B941A-6E76-4F98-8762-1D03D5FB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8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4A227B-21D4-44A9-B099-D3C0726FB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223C5-530D-4144-B41A-30F8D6EEA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62B0E-7174-4C9C-B22B-AE9E77E4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3D3C3-DC49-44C4-A1F1-41904717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C01C3-1967-4554-83E6-CC5CFE24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34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BCD94-6B10-4568-BC48-F9FFFE64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FD1E0-E3D7-477D-B7AF-4628C31A4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8B633-EBF3-4E9F-883F-FD5B32B1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B87B56-31F9-4FF6-BD97-03F99ECD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AB594-272C-4DA5-8AB5-B0268270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02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54B07-A1A9-4282-8FA6-4ED6CEDA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7A361C-4B2E-4220-AE8E-77AF6D0F9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9CCE52-A378-46E9-9FD6-45D87DE9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FAE14-F91C-4F5F-B62B-E8124D6D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F3645-A589-438C-8839-57C49F3D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60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3729D-37EC-4407-A48A-081E3601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AB100-4479-4B2B-970D-255529128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486DBF-A989-49D5-A8CA-1B87A870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EBA03D-2657-4FDF-B559-22AF9E43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E70F7-E461-43CB-B075-8E2E4CEA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E50770-203A-4435-BCB0-B8548C74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3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3ECC3-BC42-4489-966C-32602CDA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B87D6-8BFB-485B-991D-A07D25EC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C9625-3BC5-4CE3-9FE3-2456BB17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19EC4B-02F3-4D5B-9787-91470FA51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3AF027-B832-4C69-8290-402E46656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6F04CD-AE5E-4D63-9C24-2C895046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E9E8B8-3B43-4942-B90F-AF01CECB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C4C41F-295C-46C9-9033-22745CA9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105CE-E84D-4291-8B70-5993B79C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82BA44-E62C-4185-B13B-5ACB90FE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0F8891-6953-4A07-ABB9-FA2BBE5F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9A3F2-7F0F-4641-ADE3-8B99520B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95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4E2CF1-6B45-4AC8-B570-1327AA8D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642FE9-6EAA-4641-86C7-A9393877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4AE353-B716-4DB5-8FCE-970E9243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E8AB-FA7B-4B5C-BEE6-6C9980DD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7A935-182E-4B1F-BB0B-903A3B41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F2C2B2-B629-4AD7-9986-E624BF38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5C43C2-6A3D-4C86-9DA7-E3C848A9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49243F-BA8D-476D-8D20-9881F00B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5B4C0-FF9E-4849-9170-61D6D511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2D02C-CADE-491C-A4DB-E5EC7E7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E6A1B8-BE4E-43D2-B237-CEACBE14A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115E97-B0AE-450C-BB8A-358F56CBB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07A57B-74F8-447A-9125-596555A5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A1808B-B19D-403F-93A4-2A844200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AA2C07-BFE9-4EC5-8133-9F2123D3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04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278D12-F112-4560-BEE4-34B6E3A2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94E5D-C621-4B7B-9A78-2856EA69F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FAE81-C2EA-4D3A-9565-E00CBE2C1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4FF4-AC89-4AD1-9A3C-C2CB55F3C7A0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E0C8E-3895-438C-98AE-0F2E4B4F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574572-59E4-40A1-AF31-4D4AA7ABB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52F0-80FD-491C-809B-7E105EC53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9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55693-AF8C-4C63-BAB9-DCD540ECE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b="1">
                <a:solidFill>
                  <a:srgbClr val="C00000"/>
                </a:solidFill>
              </a:rPr>
              <a:t>DX POR IMAGEN </a:t>
            </a:r>
            <a:r>
              <a:rPr lang="es-ES" sz="8000" b="1" dirty="0">
                <a:solidFill>
                  <a:srgbClr val="C00000"/>
                </a:solidFill>
              </a:rPr>
              <a:t>- INFECCIOSAS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BFD626-32E7-4BC3-B63E-4E850C37A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BEATRIZ MEXÍA BELDA, 1833</a:t>
            </a:r>
          </a:p>
          <a:p>
            <a:r>
              <a:rPr lang="es-ES" dirty="0"/>
              <a:t>CURSO 2018-2019</a:t>
            </a:r>
          </a:p>
          <a:p>
            <a:r>
              <a:rPr lang="es-ES" dirty="0"/>
              <a:t>APROBADO POR EL DR.JOVER</a:t>
            </a:r>
          </a:p>
          <a:p>
            <a:r>
              <a:rPr lang="es-ES" dirty="0"/>
              <a:t>TALLERES INTEGRADOS III</a:t>
            </a:r>
          </a:p>
          <a:p>
            <a:r>
              <a:rPr lang="es-ES" dirty="0"/>
              <a:t>HOSPITAL SAN JUAN</a:t>
            </a:r>
          </a:p>
          <a:p>
            <a:endParaRPr lang="es-ES" dirty="0"/>
          </a:p>
        </p:txBody>
      </p:sp>
      <p:pic>
        <p:nvPicPr>
          <p:cNvPr id="4" name="Picture 2" descr="Resultado de imagen de logo umh sin fondo">
            <a:extLst>
              <a:ext uri="{FF2B5EF4-FFF2-40B4-BE49-F238E27FC236}">
                <a16:creationId xmlns:a16="http://schemas.microsoft.com/office/drawing/2014/main" id="{4C4FF9A9-134D-479B-AB6F-7DE45F7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731" y="5257800"/>
            <a:ext cx="1508470" cy="150221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60047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095C0-1254-40F2-A1AC-618ED81F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36FF45-4AA4-4881-8E01-33A50847C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1"/>
            <a:ext cx="10515600" cy="485837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/>
              <a:t>Motivo de consulta: </a:t>
            </a:r>
            <a:r>
              <a:rPr lang="es-ES" sz="2400" dirty="0"/>
              <a:t>mujer de 79 años que ingresa por </a:t>
            </a:r>
            <a:r>
              <a:rPr lang="es-ES" sz="2400" dirty="0">
                <a:solidFill>
                  <a:srgbClr val="FF0000"/>
                </a:solidFill>
              </a:rPr>
              <a:t>dolor e impotencia funcional en cadera dcha</a:t>
            </a:r>
            <a:r>
              <a:rPr lang="es-ES" sz="2400" dirty="0"/>
              <a:t>. </a:t>
            </a:r>
          </a:p>
          <a:p>
            <a:pPr algn="just"/>
            <a:r>
              <a:rPr lang="es-ES" sz="2400" b="1" dirty="0"/>
              <a:t>Anamnesis:</a:t>
            </a:r>
            <a:r>
              <a:rPr lang="es-ES" sz="2400" dirty="0"/>
              <a:t> </a:t>
            </a:r>
            <a:r>
              <a:rPr lang="es-ES" sz="2400" u="sng" dirty="0" err="1"/>
              <a:t>Antec.personales</a:t>
            </a:r>
            <a:r>
              <a:rPr lang="es-ES" sz="2400" u="sng" dirty="0"/>
              <a:t>: </a:t>
            </a:r>
            <a:r>
              <a:rPr lang="es-ES" sz="2400" dirty="0"/>
              <a:t>no HTA, no DM, no DLP, no </a:t>
            </a:r>
            <a:r>
              <a:rPr lang="es-ES" sz="2400" dirty="0" err="1"/>
              <a:t>RAMc</a:t>
            </a:r>
            <a:r>
              <a:rPr lang="es-ES" sz="2400" dirty="0"/>
              <a:t>. Exfumadora &gt;20 años. Hemocromatosis. TEP, TVP en 2014. Artrosis, osteoporosis. SCASEST y FA en 2018, portadora de </a:t>
            </a:r>
            <a:r>
              <a:rPr lang="es-ES" sz="2400" dirty="0" err="1"/>
              <a:t>stent</a:t>
            </a:r>
            <a:r>
              <a:rPr lang="es-ES" sz="2400" dirty="0"/>
              <a:t>. </a:t>
            </a:r>
            <a:r>
              <a:rPr lang="es-ES" sz="2400" u="sng" dirty="0" err="1"/>
              <a:t>Antec.quirúrgicos</a:t>
            </a:r>
            <a:r>
              <a:rPr lang="es-ES" sz="2400" u="sng" dirty="0"/>
              <a:t>: </a:t>
            </a:r>
            <a:r>
              <a:rPr lang="es-ES" sz="2400" dirty="0"/>
              <a:t>prótesis </a:t>
            </a:r>
            <a:r>
              <a:rPr lang="es-ES" sz="2400" dirty="0" err="1"/>
              <a:t>bilat</a:t>
            </a:r>
            <a:r>
              <a:rPr lang="es-ES" sz="2400" dirty="0"/>
              <a:t> rodilla, </a:t>
            </a:r>
            <a:r>
              <a:rPr lang="es-ES" sz="2400" dirty="0">
                <a:solidFill>
                  <a:srgbClr val="FF0000"/>
                </a:solidFill>
              </a:rPr>
              <a:t>prótesis cadera hace más de 10 años</a:t>
            </a:r>
            <a:r>
              <a:rPr lang="es-ES" sz="2400" dirty="0"/>
              <a:t>, </a:t>
            </a:r>
            <a:r>
              <a:rPr lang="es-ES" sz="2400" dirty="0" err="1"/>
              <a:t>eventroplastia</a:t>
            </a:r>
            <a:r>
              <a:rPr lang="es-ES" sz="2400" dirty="0"/>
              <a:t> crural 2015. </a:t>
            </a:r>
          </a:p>
          <a:p>
            <a:pPr algn="just"/>
            <a:r>
              <a:rPr lang="es-ES" sz="2400" b="1" dirty="0"/>
              <a:t>Exploración física: </a:t>
            </a:r>
            <a:r>
              <a:rPr lang="es-ES" sz="2400" dirty="0">
                <a:solidFill>
                  <a:srgbClr val="FF0000"/>
                </a:solidFill>
              </a:rPr>
              <a:t>no refiere traumatismos ni sobreesfuerzos previos.</a:t>
            </a:r>
            <a:r>
              <a:rPr lang="es-ES" sz="2400" dirty="0"/>
              <a:t> Signos de absceso </a:t>
            </a:r>
            <a:r>
              <a:rPr lang="es-ES" sz="2400" dirty="0" err="1"/>
              <a:t>intrapélvico</a:t>
            </a:r>
            <a:r>
              <a:rPr lang="es-ES" sz="2400" dirty="0"/>
              <a:t>. MID: edemas con fóvea en 1/3 </a:t>
            </a:r>
            <a:r>
              <a:rPr lang="es-ES" sz="2400" dirty="0" err="1"/>
              <a:t>inf</a:t>
            </a:r>
            <a:r>
              <a:rPr lang="es-ES" sz="2400" dirty="0"/>
              <a:t>, trastornos tróficos, </a:t>
            </a:r>
            <a:r>
              <a:rPr lang="es-ES" sz="2400" dirty="0">
                <a:solidFill>
                  <a:srgbClr val="FF0000"/>
                </a:solidFill>
              </a:rPr>
              <a:t>subluxación</a:t>
            </a:r>
            <a:r>
              <a:rPr lang="es-ES" sz="2400" dirty="0"/>
              <a:t> (acortamiento del miembro, dolor a la palpación trocánter y a la rotación, impotencia para flexión, aumento de volumen y disminución de fuerza en región proximal). </a:t>
            </a:r>
          </a:p>
          <a:p>
            <a:pPr algn="just"/>
            <a:r>
              <a:rPr lang="es-ES" sz="2400" dirty="0"/>
              <a:t> PCR. TC: colección hipodensa psoas, glúteos </a:t>
            </a:r>
            <a:r>
              <a:rPr lang="es-ES" sz="2400" dirty="0" err="1"/>
              <a:t>dchos</a:t>
            </a:r>
            <a:r>
              <a:rPr lang="es-ES" sz="2400" dirty="0"/>
              <a:t> atrofiados. </a:t>
            </a:r>
            <a:r>
              <a:rPr lang="es-ES" sz="2400" dirty="0">
                <a:solidFill>
                  <a:srgbClr val="FF0000"/>
                </a:solidFill>
              </a:rPr>
              <a:t>Hemocultivo, urocultivo y absceso positivos para </a:t>
            </a:r>
            <a:r>
              <a:rPr lang="es-ES" sz="2400" dirty="0" err="1">
                <a:solidFill>
                  <a:srgbClr val="FF0000"/>
                </a:solidFill>
              </a:rPr>
              <a:t>E.coli</a:t>
            </a:r>
            <a:r>
              <a:rPr lang="es-ES" sz="2400" dirty="0">
                <a:solidFill>
                  <a:srgbClr val="FF0000"/>
                </a:solidFill>
              </a:rPr>
              <a:t>. </a:t>
            </a:r>
            <a:r>
              <a:rPr lang="es-ES" sz="2400" dirty="0"/>
              <a:t>PET-TC: foco hipermetabólico en prótesis de cadera.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987FFBE-89A2-4768-887B-0EDD5C2D7C62}"/>
              </a:ext>
            </a:extLst>
          </p:cNvPr>
          <p:cNvCxnSpPr>
            <a:cxnSpLocks/>
          </p:cNvCxnSpPr>
          <p:nvPr/>
        </p:nvCxnSpPr>
        <p:spPr>
          <a:xfrm flipV="1">
            <a:off x="1166191" y="4903303"/>
            <a:ext cx="0" cy="304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0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B61ED13-F10F-4707-BB32-A94355AC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PET-TC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B6E5D5D-B6AC-4203-B28A-6198885D76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44989" b="4602"/>
          <a:stretch/>
        </p:blipFill>
        <p:spPr>
          <a:xfrm>
            <a:off x="3033851" y="548999"/>
            <a:ext cx="8018462" cy="6051550"/>
          </a:xfrm>
        </p:spPr>
      </p:pic>
    </p:spTree>
    <p:extLst>
      <p:ext uri="{BB962C8B-B14F-4D97-AF65-F5344CB8AC3E}">
        <p14:creationId xmlns:p14="http://schemas.microsoft.com/office/powerpoint/2010/main" val="56035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B4AEAC9-30D7-4C66-9EF6-F460936B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SOLUCIÓN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8CA095-6FE7-4C37-9CB6-35FEDECD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DX: </a:t>
            </a:r>
            <a:r>
              <a:rPr lang="es-ES" dirty="0"/>
              <a:t>absceso iliopsoas derecho, sepsis grave, bacteriemia por </a:t>
            </a:r>
            <a:r>
              <a:rPr lang="es-ES" dirty="0" err="1"/>
              <a:t>E.coli</a:t>
            </a:r>
            <a:r>
              <a:rPr lang="es-ES" dirty="0"/>
              <a:t>, infección bacteriana de prótesis de cadera.</a:t>
            </a:r>
          </a:p>
          <a:p>
            <a:pPr marL="0" indent="0" algn="just">
              <a:buNone/>
            </a:pPr>
            <a:endParaRPr lang="es-E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/>
              <a:t>¿Por qué se infecta una prótesis previamente </a:t>
            </a:r>
            <a:r>
              <a:rPr lang="es-ES" b="1" dirty="0"/>
              <a:t>indolora </a:t>
            </a:r>
            <a:r>
              <a:rPr lang="es-ES" dirty="0"/>
              <a:t>y </a:t>
            </a:r>
            <a:r>
              <a:rPr lang="es-ES" b="1" dirty="0"/>
              <a:t>funcionante</a:t>
            </a:r>
            <a:r>
              <a:rPr lang="es-ES" dirty="0"/>
              <a:t>? Porque se ha producido una </a:t>
            </a:r>
            <a:r>
              <a:rPr lang="es-ES" b="1" u="sng" dirty="0"/>
              <a:t>IAH</a:t>
            </a:r>
            <a:r>
              <a:rPr lang="es-ES" dirty="0"/>
              <a:t> (infección aguda hematógena): Infección </a:t>
            </a:r>
            <a:r>
              <a:rPr lang="es-ES" dirty="0" err="1"/>
              <a:t>ap.genitourinario</a:t>
            </a:r>
            <a:r>
              <a:rPr lang="es-ES" dirty="0"/>
              <a:t> por </a:t>
            </a:r>
            <a:r>
              <a:rPr lang="es-ES" dirty="0" err="1"/>
              <a:t>E.coli</a:t>
            </a:r>
            <a:r>
              <a:rPr lang="es-ES" dirty="0"/>
              <a:t> (urocultivo+) </a:t>
            </a:r>
            <a:r>
              <a:rPr lang="es-ES" dirty="0">
                <a:sym typeface="Wingdings" panose="05000000000000000000" pitchFamily="2" charset="2"/>
              </a:rPr>
              <a:t> pasa a la sangre (hemocultivo+)  prótesis (</a:t>
            </a:r>
            <a:r>
              <a:rPr lang="es-ES" dirty="0" err="1">
                <a:sym typeface="Wingdings" panose="05000000000000000000" pitchFamily="2" charset="2"/>
              </a:rPr>
              <a:t>E.coli</a:t>
            </a:r>
            <a:r>
              <a:rPr lang="es-ES" dirty="0">
                <a:sym typeface="Wingdings" panose="05000000000000000000" pitchFamily="2" charset="2"/>
              </a:rPr>
              <a:t> en el absceso).</a:t>
            </a:r>
          </a:p>
          <a:p>
            <a:pPr marL="457200" lvl="1" indent="0" algn="just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>
                <a:sym typeface="Wingdings" panose="05000000000000000000" pitchFamily="2" charset="2"/>
              </a:rPr>
              <a:t>¿Por qué se ha producido una </a:t>
            </a:r>
            <a:r>
              <a:rPr lang="es-ES" b="1" dirty="0">
                <a:sym typeface="Wingdings" panose="05000000000000000000" pitchFamily="2" charset="2"/>
              </a:rPr>
              <a:t>subluxación</a:t>
            </a:r>
            <a:r>
              <a:rPr lang="es-ES" dirty="0">
                <a:sym typeface="Wingdings" panose="05000000000000000000" pitchFamily="2" charset="2"/>
              </a:rPr>
              <a:t> en la cadera? Infección prótesis  acumulación de líquido </a:t>
            </a:r>
            <a:r>
              <a:rPr lang="es-ES" dirty="0" err="1">
                <a:sym typeface="Wingdings" panose="05000000000000000000" pitchFamily="2" charset="2"/>
              </a:rPr>
              <a:t>periprotésico</a:t>
            </a:r>
            <a:r>
              <a:rPr lang="es-ES" dirty="0">
                <a:sym typeface="Wingdings" panose="05000000000000000000" pitchFamily="2" charset="2"/>
              </a:rPr>
              <a:t>  pérdida de contacto acetábulo- fémur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022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303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de Office</vt:lpstr>
      <vt:lpstr>DX POR IMAGEN - INFECCIOSAS</vt:lpstr>
      <vt:lpstr>PRESENTACIÓN DEL CASO</vt:lpstr>
      <vt:lpstr>PET-TC</vt:lpstr>
      <vt:lpstr>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2 - INFECCIOSAS</dc:title>
  <dc:creator>Bea Mexía</dc:creator>
  <cp:lastModifiedBy>Bea Mexía</cp:lastModifiedBy>
  <cp:revision>8</cp:revision>
  <dcterms:created xsi:type="dcterms:W3CDTF">2019-03-31T16:44:01Z</dcterms:created>
  <dcterms:modified xsi:type="dcterms:W3CDTF">2019-04-05T15:56:48Z</dcterms:modified>
</cp:coreProperties>
</file>