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B3E10-85E1-4E1F-AF2C-09ADB7813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Diagnóstico por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481AE0-BA01-4576-A7A6-2B840D4DF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8688" y="4322838"/>
            <a:ext cx="7098163" cy="145776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Sofía Ramírez Candela. Nº1800</a:t>
            </a:r>
          </a:p>
          <a:p>
            <a:r>
              <a:rPr lang="es-ES" dirty="0"/>
              <a:t>Curso 2018-2019</a:t>
            </a:r>
          </a:p>
          <a:p>
            <a:r>
              <a:rPr lang="es-ES" dirty="0"/>
              <a:t>Hospital General Universitario de Alicante</a:t>
            </a:r>
          </a:p>
          <a:p>
            <a:r>
              <a:rPr lang="es-ES" dirty="0"/>
              <a:t>Aprobado por </a:t>
            </a:r>
            <a:r>
              <a:rPr lang="es-ES" dirty="0" err="1"/>
              <a:t>Dr</a:t>
            </a:r>
            <a:r>
              <a:rPr lang="es-ES" dirty="0"/>
              <a:t> Palazón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5CA065-FF2F-47C9-B99F-5C6B120A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82" y="199576"/>
            <a:ext cx="1202635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1B0F2-1D86-42E9-8E16-7A3BA4E4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101" y="540626"/>
            <a:ext cx="7729728" cy="1188720"/>
          </a:xfrm>
        </p:spPr>
        <p:txBody>
          <a:bodyPr/>
          <a:lstStyle/>
          <a:p>
            <a:r>
              <a:rPr lang="es-ES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85371-F0DA-4FB2-88F1-4E963952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971538"/>
            <a:ext cx="11979965" cy="434583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Paciente varón de 76 años que ingresa en Unidad Hepática procedente de Urgencias por: HIPOREXIA, DISMINUCIÓN SIGNIFICATIVA DE LA INGESTA, PÉRDIDA DE PESO (no cuantificada), ASTENIA </a:t>
            </a:r>
            <a:r>
              <a:rPr lang="es-ES" i="1" dirty="0"/>
              <a:t>DE </a:t>
            </a:r>
            <a:r>
              <a:rPr lang="es-ES" b="1" i="1" dirty="0"/>
              <a:t>SEMANAS/MESES DE EVOLUCIÓN</a:t>
            </a:r>
          </a:p>
          <a:p>
            <a:pPr lvl="0"/>
            <a:r>
              <a:rPr lang="es-ES" dirty="0"/>
              <a:t>FRCV: DM tipo 2, no HTA, no DLP</a:t>
            </a:r>
          </a:p>
          <a:p>
            <a:pPr lvl="0"/>
            <a:r>
              <a:rPr lang="es-ES" dirty="0"/>
              <a:t>Hábitos tóxicos: exfumador hace 46 años con consumo acumulado de 30 años paquete</a:t>
            </a:r>
          </a:p>
          <a:p>
            <a:pPr lvl="0"/>
            <a:r>
              <a:rPr lang="es-ES" dirty="0"/>
              <a:t>Enfermedades previas: EPOC con bronquiectasias en seguimiento por neumología, arritmia de ritmo </a:t>
            </a:r>
            <a:r>
              <a:rPr lang="es-ES" dirty="0" err="1"/>
              <a:t>bigeminal</a:t>
            </a:r>
            <a:r>
              <a:rPr lang="es-ES" dirty="0"/>
              <a:t> en seguimiento por cardiología, hipercalcemia crónica, </a:t>
            </a:r>
            <a:r>
              <a:rPr lang="es-ES" dirty="0" err="1"/>
              <a:t>espondilodistesis</a:t>
            </a:r>
            <a:r>
              <a:rPr lang="es-ES" dirty="0"/>
              <a:t> L4-L5 pendiente de cirugía, coledocolitiasis en marzo de 2018.</a:t>
            </a:r>
          </a:p>
          <a:p>
            <a:r>
              <a:rPr lang="es-ES" dirty="0"/>
              <a:t>Refiere </a:t>
            </a:r>
            <a:r>
              <a:rPr lang="es-ES" b="1" dirty="0"/>
              <a:t>náuseas</a:t>
            </a:r>
            <a:r>
              <a:rPr lang="es-ES" dirty="0"/>
              <a:t> y un </a:t>
            </a:r>
            <a:r>
              <a:rPr lang="es-ES" b="1" dirty="0"/>
              <a:t>vómito</a:t>
            </a:r>
            <a:r>
              <a:rPr lang="es-ES" dirty="0"/>
              <a:t>.  No refiere cambios en el hábito gastrointestinal, no presenta disuria ni fiebre.</a:t>
            </a:r>
          </a:p>
          <a:p>
            <a:r>
              <a:rPr lang="es-ES" dirty="0"/>
              <a:t>A la exploración presenta </a:t>
            </a:r>
            <a:r>
              <a:rPr lang="es-ES" b="1" dirty="0"/>
              <a:t>ictericia cutáneo-mucosa y coluria</a:t>
            </a:r>
            <a:r>
              <a:rPr lang="es-ES" dirty="0"/>
              <a:t>. </a:t>
            </a:r>
          </a:p>
          <a:p>
            <a:r>
              <a:rPr lang="es-ES" dirty="0"/>
              <a:t>Analítica:</a:t>
            </a:r>
          </a:p>
          <a:p>
            <a:pPr marL="0" indent="0">
              <a:buNone/>
            </a:pPr>
            <a:r>
              <a:rPr lang="es-ES" dirty="0"/>
              <a:t>      - </a:t>
            </a:r>
            <a:r>
              <a:rPr lang="es-ES" b="1" dirty="0"/>
              <a:t>Bioquímica: </a:t>
            </a:r>
            <a:r>
              <a:rPr lang="es-ES" dirty="0"/>
              <a:t>GOT: 181; GPT: 88; FA: 714; GGT: 2257; PCR: 6,64</a:t>
            </a:r>
          </a:p>
          <a:p>
            <a:pPr marL="0" indent="0">
              <a:buNone/>
            </a:pPr>
            <a:r>
              <a:rPr lang="es-ES" dirty="0"/>
              <a:t>      - </a:t>
            </a:r>
            <a:r>
              <a:rPr lang="es-ES" b="1" dirty="0"/>
              <a:t>Hemograma</a:t>
            </a:r>
            <a:r>
              <a:rPr lang="es-ES" dirty="0"/>
              <a:t>: Leucocitos 17690 (N 82,1%), Hb 16, Plaquetas 267000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684F0E-575A-4627-B65C-649EBB92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82" y="199576"/>
            <a:ext cx="1202635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7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8F753E-5D0C-4DBB-A844-8BFFD015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82" y="199576"/>
            <a:ext cx="1202635" cy="12026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338537-D66A-4215-B329-509931397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90" t="36263" r="1836" b="13820"/>
          <a:stretch/>
        </p:blipFill>
        <p:spPr>
          <a:xfrm>
            <a:off x="3378379" y="800893"/>
            <a:ext cx="5672856" cy="5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34C163-6C73-4A98-BF73-D8FEE05FB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8" t="36020" r="1619" b="12179"/>
          <a:stretch/>
        </p:blipFill>
        <p:spPr>
          <a:xfrm>
            <a:off x="422214" y="1709530"/>
            <a:ext cx="4786101" cy="46316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2FEA1D-236D-45F6-8550-8870D5D36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17" t="38676" r="2783" b="12254"/>
          <a:stretch/>
        </p:blipFill>
        <p:spPr>
          <a:xfrm>
            <a:off x="6615966" y="1709531"/>
            <a:ext cx="4849230" cy="46316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3410AD1-14C3-4D63-A88E-1A6A9B968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582" y="199576"/>
            <a:ext cx="1202635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3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017A82-68A3-48CC-9CE0-1D2BF87B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9EBF1E-DFDE-4E02-AE81-B7B95D3A8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92017"/>
            <a:ext cx="7729728" cy="3101983"/>
          </a:xfrm>
        </p:spPr>
        <p:txBody>
          <a:bodyPr/>
          <a:lstStyle/>
          <a:p>
            <a:r>
              <a:rPr lang="es-ES" dirty="0"/>
              <a:t>En el TAC encontramos </a:t>
            </a:r>
            <a:r>
              <a:rPr lang="es-ES" sz="2000" b="1" dirty="0"/>
              <a:t>metástasis hepáticas </a:t>
            </a:r>
            <a:r>
              <a:rPr lang="es-ES" dirty="0"/>
              <a:t>en contexto de un </a:t>
            </a:r>
            <a:r>
              <a:rPr lang="es-ES" sz="2000" b="1" dirty="0"/>
              <a:t>tumor de </a:t>
            </a:r>
            <a:r>
              <a:rPr lang="es-ES" sz="2000" b="1" dirty="0" err="1"/>
              <a:t>Klatskin</a:t>
            </a:r>
            <a:endParaRPr lang="es-ES" sz="2000" b="1" dirty="0"/>
          </a:p>
          <a:p>
            <a:r>
              <a:rPr lang="es-ES" dirty="0"/>
              <a:t>Se puede observar una dilatación de la vía biliar y un aumento del tamaño de la vesícula biliar.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B91D98-01E4-451C-AE24-045A97FF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582" y="199576"/>
            <a:ext cx="1202635" cy="12026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D92EA2-7D59-45B0-BDF7-4CEA529084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8" t="36020" r="806" b="12179"/>
          <a:stretch/>
        </p:blipFill>
        <p:spPr>
          <a:xfrm>
            <a:off x="766771" y="3974661"/>
            <a:ext cx="2928730" cy="278137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1B5291B-BA2F-45C1-A639-D8B9A7DB3676}"/>
              </a:ext>
            </a:extLst>
          </p:cNvPr>
          <p:cNvSpPr/>
          <p:nvPr/>
        </p:nvSpPr>
        <p:spPr>
          <a:xfrm>
            <a:off x="1382997" y="4358472"/>
            <a:ext cx="848139" cy="9276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121C97-C9DF-43A0-843C-CEA7A2FDB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17" t="38676" r="2783" b="12254"/>
          <a:stretch/>
        </p:blipFill>
        <p:spPr>
          <a:xfrm>
            <a:off x="8918712" y="3874365"/>
            <a:ext cx="2928729" cy="2797311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123944C-E318-4CA7-BA07-5F8066CD0B0A}"/>
              </a:ext>
            </a:extLst>
          </p:cNvPr>
          <p:cNvCxnSpPr/>
          <p:nvPr/>
        </p:nvCxnSpPr>
        <p:spPr>
          <a:xfrm>
            <a:off x="9859617" y="4465983"/>
            <a:ext cx="0" cy="2252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9793105-8641-41C9-9D66-FD677EAE0491}"/>
              </a:ext>
            </a:extLst>
          </p:cNvPr>
          <p:cNvCxnSpPr/>
          <p:nvPr/>
        </p:nvCxnSpPr>
        <p:spPr>
          <a:xfrm>
            <a:off x="10515600" y="4340088"/>
            <a:ext cx="0" cy="2252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1FC47E-D18C-436D-AD76-F20795B39A15}"/>
              </a:ext>
            </a:extLst>
          </p:cNvPr>
          <p:cNvSpPr txBox="1"/>
          <p:nvPr/>
        </p:nvSpPr>
        <p:spPr>
          <a:xfrm>
            <a:off x="1225760" y="4043456"/>
            <a:ext cx="2088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Aumento del tamaño de la vesícula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8CFF3A-9810-4960-A6EA-29DDCA8925D3}"/>
              </a:ext>
            </a:extLst>
          </p:cNvPr>
          <p:cNvSpPr txBox="1"/>
          <p:nvPr/>
        </p:nvSpPr>
        <p:spPr>
          <a:xfrm>
            <a:off x="9859617" y="3851551"/>
            <a:ext cx="2088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Dilatación vía biliar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556BF3-F680-47C9-93B0-DAC3C8EE4A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90" t="36263" r="1836" b="13820"/>
          <a:stretch/>
        </p:blipFill>
        <p:spPr>
          <a:xfrm>
            <a:off x="4943590" y="3912572"/>
            <a:ext cx="2928729" cy="274710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6B134FE-8836-4360-8CC5-EB299771DE0F}"/>
              </a:ext>
            </a:extLst>
          </p:cNvPr>
          <p:cNvSpPr txBox="1"/>
          <p:nvPr/>
        </p:nvSpPr>
        <p:spPr>
          <a:xfrm>
            <a:off x="5764424" y="3974661"/>
            <a:ext cx="2088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</a:rPr>
              <a:t>Metástasis hepáticas</a:t>
            </a:r>
          </a:p>
        </p:txBody>
      </p:sp>
    </p:spTree>
    <p:extLst>
      <p:ext uri="{BB962C8B-B14F-4D97-AF65-F5344CB8AC3E}">
        <p14:creationId xmlns:p14="http://schemas.microsoft.com/office/powerpoint/2010/main" val="3937494111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212</TotalTime>
  <Words>232</Words>
  <Application>Microsoft Office PowerPoint</Application>
  <PresentationFormat>Panorámica</PresentationFormat>
  <Paragraphs>22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Paquete</vt:lpstr>
      <vt:lpstr>Diagnóstico por imagen</vt:lpstr>
      <vt:lpstr>Resumen del caso</vt:lpstr>
      <vt:lpstr>Presentación de PowerPoint</vt:lpstr>
      <vt:lpstr>Presentación de PowerPoint</vt:lpstr>
      <vt:lpstr>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por imagen</dc:title>
  <dc:creator>Sofia Ramirez Candela</dc:creator>
  <cp:lastModifiedBy>Sofia Ramirez Candela</cp:lastModifiedBy>
  <cp:revision>7</cp:revision>
  <dcterms:created xsi:type="dcterms:W3CDTF">2019-04-07T16:44:44Z</dcterms:created>
  <dcterms:modified xsi:type="dcterms:W3CDTF">2019-04-11T19:40:38Z</dcterms:modified>
</cp:coreProperties>
</file>