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A56D-5949-48A1-B0E4-DCF67C3EAE0B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58BF-7FD3-41A5-A681-3242C8AE63C5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A56D-5949-48A1-B0E4-DCF67C3EAE0B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58BF-7FD3-41A5-A681-3242C8AE63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A56D-5949-48A1-B0E4-DCF67C3EAE0B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58BF-7FD3-41A5-A681-3242C8AE63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A56D-5949-48A1-B0E4-DCF67C3EAE0B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58BF-7FD3-41A5-A681-3242C8AE63C5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A56D-5949-48A1-B0E4-DCF67C3EAE0B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58BF-7FD3-41A5-A681-3242C8AE63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A56D-5949-48A1-B0E4-DCF67C3EAE0B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58BF-7FD3-41A5-A681-3242C8AE63C5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A56D-5949-48A1-B0E4-DCF67C3EAE0B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58BF-7FD3-41A5-A681-3242C8AE63C5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A56D-5949-48A1-B0E4-DCF67C3EAE0B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58BF-7FD3-41A5-A681-3242C8AE63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A56D-5949-48A1-B0E4-DCF67C3EAE0B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58BF-7FD3-41A5-A681-3242C8AE63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A56D-5949-48A1-B0E4-DCF67C3EAE0B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58BF-7FD3-41A5-A681-3242C8AE63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A56D-5949-48A1-B0E4-DCF67C3EAE0B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58BF-7FD3-41A5-A681-3242C8AE63C5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7BA56D-5949-48A1-B0E4-DCF67C3EAE0B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0358BF-7FD3-41A5-A681-3242C8AE63C5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79712" y="3789040"/>
            <a:ext cx="5637010" cy="1800200"/>
          </a:xfrm>
        </p:spPr>
        <p:txBody>
          <a:bodyPr>
            <a:normAutofit/>
          </a:bodyPr>
          <a:lstStyle/>
          <a:p>
            <a:pPr algn="ctr"/>
            <a:r>
              <a:rPr lang="es-ES_tradnl" dirty="0" smtClean="0"/>
              <a:t>Ricardo Sánchez de la Peña </a:t>
            </a:r>
          </a:p>
          <a:p>
            <a:pPr algn="ctr"/>
            <a:r>
              <a:rPr lang="es-ES_tradnl" dirty="0" smtClean="0"/>
              <a:t>Talleres III UMH</a:t>
            </a:r>
          </a:p>
          <a:p>
            <a:pPr algn="ctr"/>
            <a:r>
              <a:rPr lang="es-ES_tradnl" dirty="0" smtClean="0"/>
              <a:t>Hospital General Universitario de Alicante</a:t>
            </a:r>
          </a:p>
          <a:p>
            <a:pPr algn="ctr"/>
            <a:r>
              <a:rPr lang="es-ES_tradnl" dirty="0" smtClean="0"/>
              <a:t>Aprobado por el Dr. Palazón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43608" y="1268760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es-ES_tradnl" dirty="0" smtClean="0"/>
              <a:t>CASO CLÍNICO </a:t>
            </a:r>
            <a:br>
              <a:rPr lang="es-ES_tradnl" dirty="0" smtClean="0"/>
            </a:br>
            <a:r>
              <a:rPr lang="es-ES_tradnl" dirty="0" smtClean="0"/>
              <a:t>DIGESTIVO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7538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71600" y="764704"/>
            <a:ext cx="7021332" cy="5472608"/>
          </a:xfrm>
        </p:spPr>
        <p:txBody>
          <a:bodyPr>
            <a:normAutofit/>
          </a:bodyPr>
          <a:lstStyle/>
          <a:p>
            <a:pPr algn="ctr"/>
            <a:r>
              <a:rPr lang="es-ES_tradnl" sz="2400" dirty="0" smtClean="0"/>
              <a:t>Varón de 74 años que acude a Urgencias por presentar astenia, ictericia, acolia y dolor tipo pinchazo en hipocondrio derecho y fosa ilíaca derecha. No fiebre ni otros síntomas de interés.</a:t>
            </a:r>
            <a:endParaRPr lang="es-ES" sz="2400" dirty="0" smtClean="0"/>
          </a:p>
          <a:p>
            <a:pPr algn="l"/>
            <a:endParaRPr lang="es-ES_tradnl" sz="2200" dirty="0"/>
          </a:p>
          <a:p>
            <a:pPr algn="l"/>
            <a:r>
              <a:rPr lang="es-ES_tradnl" sz="2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- No RAM, no DM, no DLP, HTA.</a:t>
            </a:r>
          </a:p>
          <a:p>
            <a:pPr algn="l"/>
            <a:r>
              <a:rPr lang="es-ES_tradnl" sz="2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- Ex fumador.</a:t>
            </a:r>
          </a:p>
          <a:p>
            <a:pPr algn="l"/>
            <a:r>
              <a:rPr lang="es-ES_tradnl" sz="2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- Antecedentes personales: hipotiroidismo, neumonía, </a:t>
            </a:r>
            <a:r>
              <a:rPr lang="es-ES_tradnl" sz="22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coledocolitiasis</a:t>
            </a:r>
            <a:r>
              <a:rPr lang="es-ES_tradnl" sz="2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, pancreatitis aguda, carcinoma papilar en vejiga. Enfermedad renal crónica terminal. En diálisis.</a:t>
            </a:r>
          </a:p>
          <a:p>
            <a:pPr algn="l"/>
            <a:r>
              <a:rPr lang="es-ES_tradnl" sz="2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- </a:t>
            </a:r>
            <a:r>
              <a:rPr lang="es-ES_tradnl" sz="22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IQx</a:t>
            </a:r>
            <a:r>
              <a:rPr lang="es-ES_tradnl" sz="2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: </a:t>
            </a:r>
            <a:r>
              <a:rPr lang="es-ES_tradnl" sz="22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prostatectomía</a:t>
            </a:r>
            <a:r>
              <a:rPr lang="es-ES_tradnl" sz="2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, nefrectomía bilateral, </a:t>
            </a:r>
            <a:r>
              <a:rPr lang="es-ES_tradnl" sz="22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apendicectomía</a:t>
            </a:r>
            <a:r>
              <a:rPr lang="es-ES_tradnl" sz="2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, colecistectomía. </a:t>
            </a:r>
          </a:p>
          <a:p>
            <a:pPr algn="l"/>
            <a:endParaRPr lang="es-ES_tradnl" sz="2200" dirty="0" smtClean="0"/>
          </a:p>
        </p:txBody>
      </p:sp>
    </p:spTree>
    <p:extLst>
      <p:ext uri="{BB962C8B-B14F-4D97-AF65-F5344CB8AC3E}">
        <p14:creationId xmlns:p14="http://schemas.microsoft.com/office/powerpoint/2010/main" val="33690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836712"/>
            <a:ext cx="6877316" cy="5184576"/>
          </a:xfrm>
        </p:spPr>
        <p:txBody>
          <a:bodyPr/>
          <a:lstStyle/>
          <a:p>
            <a:pPr algn="ctr"/>
            <a:r>
              <a:rPr lang="es-ES_tradnl" sz="2400" dirty="0" smtClean="0"/>
              <a:t>EXAMEN FÍSICO Y PRUEBAS COMPLEMENTARIAS</a:t>
            </a:r>
          </a:p>
          <a:p>
            <a:pPr algn="ctr"/>
            <a:endParaRPr lang="es-ES_tradnl" dirty="0"/>
          </a:p>
          <a:p>
            <a:pPr algn="ctr"/>
            <a:endParaRPr lang="es-ES_tradnl" sz="2600" dirty="0" smtClean="0"/>
          </a:p>
          <a:p>
            <a:pPr algn="l"/>
            <a:r>
              <a:rPr lang="es-ES_tradnl" sz="2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- </a:t>
            </a:r>
            <a:r>
              <a:rPr lang="es-ES_tradnl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Tª</a:t>
            </a:r>
            <a:r>
              <a:rPr lang="es-ES_tradnl" sz="2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36´3ºC</a:t>
            </a:r>
          </a:p>
          <a:p>
            <a:pPr algn="l"/>
            <a:r>
              <a:rPr lang="es-ES_tradnl" sz="2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- BEG. Ictérico con conjuntiva amarillenta. </a:t>
            </a:r>
          </a:p>
          <a:p>
            <a:pPr algn="l"/>
            <a:r>
              <a:rPr lang="es-ES_tradnl" sz="2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- </a:t>
            </a:r>
            <a:r>
              <a:rPr lang="es-ES_tradnl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Blumberg</a:t>
            </a:r>
            <a:r>
              <a:rPr lang="es-ES_tradnl" sz="2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y Murphy negativos.</a:t>
            </a:r>
          </a:p>
          <a:p>
            <a:pPr algn="l"/>
            <a:r>
              <a:rPr lang="es-ES_tradnl" sz="2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- Analítica: bilirrubina total 3,12 mg/dl </a:t>
            </a:r>
            <a:r>
              <a:rPr lang="es-ES_tradnl" sz="260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; FA </a:t>
            </a:r>
            <a:r>
              <a:rPr lang="es-ES_tradnl" sz="2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555 U/L ; GOT y GPT normales </a:t>
            </a:r>
            <a:r>
              <a:rPr lang="es-ES_tradnl" sz="260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; PCR </a:t>
            </a:r>
            <a:r>
              <a:rPr lang="es-ES_tradnl" sz="2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17,5 mg/dl</a:t>
            </a:r>
            <a:endParaRPr lang="es-ES" sz="26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28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ICARDO\Downloads\IMG_427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00" r="-589" b="-5900"/>
          <a:stretch/>
        </p:blipFill>
        <p:spPr bwMode="auto">
          <a:xfrm>
            <a:off x="1907704" y="-7673"/>
            <a:ext cx="5416868" cy="7222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687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2172648"/>
            <a:ext cx="6812237" cy="2423346"/>
          </a:xfrm>
          <a:effectLst/>
        </p:spPr>
        <p:txBody>
          <a:bodyPr/>
          <a:lstStyle/>
          <a:p>
            <a:pPr algn="ctr"/>
            <a:r>
              <a:rPr lang="es-ES_tradnl" sz="3600" dirty="0" smtClean="0"/>
              <a:t>COLANGIOCARCINOMA COLEDOCAL Y COLEDOCOLITIASIS EN COLÉDOCO PROXIMAL</a:t>
            </a:r>
            <a:endParaRPr lang="es-ES" sz="36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907704" y="620688"/>
            <a:ext cx="5970494" cy="835460"/>
          </a:xfrm>
        </p:spPr>
        <p:txBody>
          <a:bodyPr/>
          <a:lstStyle/>
          <a:p>
            <a:pPr algn="ctr"/>
            <a:r>
              <a:rPr lang="es-ES_tradnl" dirty="0" smtClean="0"/>
              <a:t>DIAGNÓSTICO: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7298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86</TotalTime>
  <Words>161</Words>
  <Application>Microsoft Office PowerPoint</Application>
  <PresentationFormat>Presentación en pantalla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Transmisión de listas</vt:lpstr>
      <vt:lpstr>CASO CLÍNICO  DIGESTIVO</vt:lpstr>
      <vt:lpstr>Presentación de PowerPoint</vt:lpstr>
      <vt:lpstr>Presentación de PowerPoint</vt:lpstr>
      <vt:lpstr>Presentación de PowerPoint</vt:lpstr>
      <vt:lpstr>COLANGIOCARCINOMA COLEDOCAL Y COLEDOCOLITIASIS EN COLÉDOCO PROXIMAL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RICARDO</dc:creator>
  <cp:lastModifiedBy>RICARDO</cp:lastModifiedBy>
  <cp:revision>6</cp:revision>
  <dcterms:created xsi:type="dcterms:W3CDTF">2019-04-04T16:49:33Z</dcterms:created>
  <dcterms:modified xsi:type="dcterms:W3CDTF">2019-04-04T18:15:51Z</dcterms:modified>
</cp:coreProperties>
</file>