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7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abril 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abril 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abril 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abril 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abril 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abril 7,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abril 7,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abril 7,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abril 7,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abril 7,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abril 7,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abril 7,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47863"/>
            <a:ext cx="5648623" cy="1204306"/>
          </a:xfrm>
        </p:spPr>
        <p:txBody>
          <a:bodyPr/>
          <a:lstStyle/>
          <a:p>
            <a:r>
              <a:rPr lang="es-ES" dirty="0" smtClean="0"/>
              <a:t>CASO DE NEUMOLOGÍA 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470" y="1265266"/>
            <a:ext cx="6511131" cy="1423499"/>
          </a:xfrm>
        </p:spPr>
        <p:txBody>
          <a:bodyPr>
            <a:normAutofit/>
          </a:bodyPr>
          <a:lstStyle/>
          <a:p>
            <a:r>
              <a:rPr lang="es-ES" dirty="0" smtClean="0"/>
              <a:t>VÍCTOR GARCÍA GARCÍA. </a:t>
            </a:r>
            <a:r>
              <a:rPr lang="es-ES" dirty="0" err="1" smtClean="0"/>
              <a:t>Exp</a:t>
            </a:r>
            <a:r>
              <a:rPr lang="es-ES" dirty="0" smtClean="0"/>
              <a:t>: 1440</a:t>
            </a:r>
          </a:p>
          <a:p>
            <a:endParaRPr lang="es-ES" dirty="0"/>
          </a:p>
          <a:p>
            <a:r>
              <a:rPr lang="es-ES" dirty="0" smtClean="0"/>
              <a:t>Aprobado </a:t>
            </a:r>
            <a:r>
              <a:rPr lang="es-ES" dirty="0" smtClean="0"/>
              <a:t>por</a:t>
            </a:r>
            <a:r>
              <a:rPr lang="es-ES_tradnl" dirty="0"/>
              <a:t> </a:t>
            </a:r>
            <a:r>
              <a:rPr lang="es-ES_tradnl" dirty="0" smtClean="0"/>
              <a:t>Dr. Sancho</a:t>
            </a:r>
            <a:r>
              <a:rPr lang="es-ES_tradnl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43864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PRESENTACIÓN DEL CASO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ES" sz="1800" dirty="0" smtClean="0"/>
              <a:t>EA</a:t>
            </a:r>
            <a:r>
              <a:rPr lang="es-ES" sz="1800" b="0" dirty="0" smtClean="0"/>
              <a:t>: Varón de 51 años, </a:t>
            </a:r>
            <a:r>
              <a:rPr lang="es-ES" sz="1800" b="0" dirty="0" err="1" smtClean="0"/>
              <a:t>exfumador</a:t>
            </a:r>
            <a:r>
              <a:rPr lang="es-ES" sz="1800" b="0" dirty="0" smtClean="0"/>
              <a:t> desde 2004, acude a urgencias para valoración de </a:t>
            </a:r>
            <a:r>
              <a:rPr lang="es-ES" sz="1800" b="0" u="sng" dirty="0" smtClean="0"/>
              <a:t>disnea progresiva desde hace 5 días hasta hacerse de mínimos </a:t>
            </a:r>
            <a:r>
              <a:rPr lang="es-ES" sz="1800" b="0" u="sng" dirty="0" smtClean="0"/>
              <a:t>esfuerzos</a:t>
            </a:r>
            <a:r>
              <a:rPr lang="es-ES" sz="1800" b="0" dirty="0"/>
              <a:t>,</a:t>
            </a:r>
            <a:r>
              <a:rPr lang="es-ES" sz="1800" b="0" dirty="0" smtClean="0"/>
              <a:t> </a:t>
            </a:r>
            <a:r>
              <a:rPr lang="es-ES" sz="1800" b="0" dirty="0" smtClean="0"/>
              <a:t>asociada a </a:t>
            </a:r>
            <a:r>
              <a:rPr lang="es-ES" sz="1800" b="0" u="sng" dirty="0" smtClean="0"/>
              <a:t>tos sin expectoración y fiebre de 38ºC. No dolor torácico ni síncope</a:t>
            </a:r>
            <a:r>
              <a:rPr lang="es-ES" sz="1800" b="0" dirty="0" smtClean="0"/>
              <a:t>. No otra sintomatología.</a:t>
            </a:r>
          </a:p>
          <a:p>
            <a:pPr algn="just"/>
            <a:r>
              <a:rPr lang="es-ES" sz="1800" dirty="0" smtClean="0"/>
              <a:t>Exploración física</a:t>
            </a:r>
            <a:r>
              <a:rPr lang="es-ES" sz="1800" b="0" dirty="0" smtClean="0"/>
              <a:t>: MVC en ambos </a:t>
            </a:r>
            <a:r>
              <a:rPr lang="es-ES" sz="1800" b="0" dirty="0" err="1" smtClean="0"/>
              <a:t>hemitórax</a:t>
            </a:r>
            <a:r>
              <a:rPr lang="es-ES" sz="1800" b="0" dirty="0" smtClean="0"/>
              <a:t>, </a:t>
            </a:r>
            <a:r>
              <a:rPr lang="es-ES" sz="1800" b="0" dirty="0" err="1" smtClean="0"/>
              <a:t>roncus</a:t>
            </a:r>
            <a:r>
              <a:rPr lang="es-ES" sz="1800" b="0" dirty="0" smtClean="0"/>
              <a:t> en campo superior derecho. No edemas ni signos de TVP en MMII.</a:t>
            </a:r>
          </a:p>
          <a:p>
            <a:pPr algn="just"/>
            <a:r>
              <a:rPr lang="es-ES" sz="1800" dirty="0" smtClean="0"/>
              <a:t>Analítica</a:t>
            </a:r>
            <a:r>
              <a:rPr lang="es-ES" sz="1800" b="0" dirty="0" smtClean="0"/>
              <a:t>:</a:t>
            </a:r>
            <a:r>
              <a:rPr lang="es-ES" sz="1800" b="0" u="sng" dirty="0" smtClean="0"/>
              <a:t> PCR elevada</a:t>
            </a:r>
            <a:r>
              <a:rPr lang="es-ES" sz="1800" b="0" dirty="0" smtClean="0"/>
              <a:t> (3,57 mg/</a:t>
            </a:r>
            <a:r>
              <a:rPr lang="es-ES" sz="1800" b="0" dirty="0" err="1" smtClean="0"/>
              <a:t>dL</a:t>
            </a:r>
            <a:r>
              <a:rPr lang="es-ES" sz="1800" b="0" dirty="0" smtClean="0"/>
              <a:t>) y </a:t>
            </a:r>
            <a:r>
              <a:rPr lang="es-ES" sz="1800" b="0" u="sng" dirty="0" smtClean="0"/>
              <a:t>leucocitosis</a:t>
            </a:r>
            <a:r>
              <a:rPr lang="es-ES" sz="1800" b="0" dirty="0" smtClean="0"/>
              <a:t> (12,18 x 10^3 / </a:t>
            </a:r>
            <a:r>
              <a:rPr lang="es-ES" sz="1800" b="0" dirty="0" err="1" smtClean="0"/>
              <a:t>mL</a:t>
            </a:r>
            <a:r>
              <a:rPr lang="es-ES" sz="1800" b="0" dirty="0" smtClean="0"/>
              <a:t>).</a:t>
            </a:r>
          </a:p>
          <a:p>
            <a:pPr algn="just"/>
            <a:r>
              <a:rPr lang="es-ES" sz="1800" dirty="0" err="1" smtClean="0"/>
              <a:t>Rx</a:t>
            </a:r>
            <a:r>
              <a:rPr lang="es-ES" sz="1800" dirty="0" smtClean="0"/>
              <a:t> tórax</a:t>
            </a:r>
            <a:r>
              <a:rPr lang="es-ES" sz="1800" b="0" dirty="0" smtClean="0"/>
              <a:t>: </a:t>
            </a:r>
            <a:r>
              <a:rPr lang="es-ES" sz="1800" b="0" u="sng" dirty="0" smtClean="0"/>
              <a:t>Infiltrados parcheados bilaterales</a:t>
            </a:r>
            <a:r>
              <a:rPr lang="es-ES" sz="1800" b="0" dirty="0" smtClean="0"/>
              <a:t>.</a:t>
            </a:r>
          </a:p>
          <a:p>
            <a:pPr algn="just"/>
            <a:r>
              <a:rPr lang="es-ES" sz="1800" dirty="0" smtClean="0"/>
              <a:t>Evolución</a:t>
            </a:r>
            <a:r>
              <a:rPr lang="es-ES" sz="1800" b="0" dirty="0" smtClean="0"/>
              <a:t>: Se decide ingreso por </a:t>
            </a:r>
            <a:r>
              <a:rPr lang="es-ES" sz="1800" b="0" u="sng" dirty="0" smtClean="0"/>
              <a:t>sospecha de NAC</a:t>
            </a:r>
            <a:r>
              <a:rPr lang="es-ES" sz="1800" b="0" dirty="0" smtClean="0"/>
              <a:t>. Tras 5 días de tratamiento antibiótico </a:t>
            </a:r>
            <a:r>
              <a:rPr lang="es-ES" sz="1800" b="0" u="sng" dirty="0" smtClean="0"/>
              <a:t>sin mejoría</a:t>
            </a:r>
            <a:r>
              <a:rPr lang="es-ES" sz="1800" b="0" dirty="0" smtClean="0"/>
              <a:t>, se solicita un </a:t>
            </a:r>
            <a:r>
              <a:rPr lang="es-ES" sz="1800" b="0" u="sng" dirty="0" smtClean="0"/>
              <a:t>TAC torácico con contraste</a:t>
            </a:r>
            <a:r>
              <a:rPr lang="es-ES" sz="1800" b="0" dirty="0" smtClean="0"/>
              <a:t> con el siguiente hallazgo</a:t>
            </a:r>
            <a:r>
              <a:rPr lang="mr-IN" sz="1800" b="0" dirty="0" smtClean="0"/>
              <a:t>…</a:t>
            </a:r>
            <a:endParaRPr lang="es-ES" sz="1800" b="0" dirty="0"/>
          </a:p>
        </p:txBody>
      </p:sp>
    </p:spTree>
    <p:extLst>
      <p:ext uri="{BB962C8B-B14F-4D97-AF65-F5344CB8AC3E}">
        <p14:creationId xmlns:p14="http://schemas.microsoft.com/office/powerpoint/2010/main" val="569088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Tac torácico. Imagen 1/2</a:t>
            </a:r>
            <a:endParaRPr lang="es-ES" dirty="0"/>
          </a:p>
        </p:txBody>
      </p:sp>
      <p:pic>
        <p:nvPicPr>
          <p:cNvPr id="4" name="Marcador de contenido 3" descr="Caso2.1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28" b="12446"/>
          <a:stretch/>
        </p:blipFill>
        <p:spPr>
          <a:xfrm>
            <a:off x="1003762" y="914399"/>
            <a:ext cx="7012443" cy="4495361"/>
          </a:xfrm>
        </p:spPr>
      </p:pic>
    </p:spTree>
    <p:extLst>
      <p:ext uri="{BB962C8B-B14F-4D97-AF65-F5344CB8AC3E}">
        <p14:creationId xmlns:p14="http://schemas.microsoft.com/office/powerpoint/2010/main" val="1975359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Tac torácico. Imagen </a:t>
            </a:r>
            <a:r>
              <a:rPr lang="es-ES" dirty="0" smtClean="0"/>
              <a:t>2/</a:t>
            </a:r>
            <a:r>
              <a:rPr lang="es-ES" dirty="0"/>
              <a:t>2</a:t>
            </a:r>
          </a:p>
        </p:txBody>
      </p:sp>
      <p:pic>
        <p:nvPicPr>
          <p:cNvPr id="4" name="Marcador de contenido 3" descr="Caso2.2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12" b="16972"/>
          <a:stretch/>
        </p:blipFill>
        <p:spPr>
          <a:xfrm>
            <a:off x="822960" y="1150113"/>
            <a:ext cx="7520940" cy="4689289"/>
          </a:xfrm>
        </p:spPr>
      </p:pic>
    </p:spTree>
    <p:extLst>
      <p:ext uri="{BB962C8B-B14F-4D97-AF65-F5344CB8AC3E}">
        <p14:creationId xmlns:p14="http://schemas.microsoft.com/office/powerpoint/2010/main" val="4164074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¿Diagnóstico?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 smtClean="0"/>
              <a:t>TEP</a:t>
            </a:r>
          </a:p>
          <a:p>
            <a:endParaRPr lang="es-ES" sz="2000" dirty="0"/>
          </a:p>
          <a:p>
            <a:endParaRPr lang="es-ES" sz="2000" dirty="0"/>
          </a:p>
        </p:txBody>
      </p:sp>
      <p:pic>
        <p:nvPicPr>
          <p:cNvPr id="4" name="Marcador de contenido 3" descr="Caso2.1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28" b="12446"/>
          <a:stretch/>
        </p:blipFill>
        <p:spPr>
          <a:xfrm>
            <a:off x="822960" y="1476640"/>
            <a:ext cx="4997757" cy="3203837"/>
          </a:xfrm>
          <a:prstGeom prst="rect">
            <a:avLst/>
          </a:prstGeom>
        </p:spPr>
      </p:pic>
      <p:pic>
        <p:nvPicPr>
          <p:cNvPr id="5" name="Marcador de contenido 3" descr="Caso2.2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12" b="16972"/>
          <a:stretch/>
        </p:blipFill>
        <p:spPr>
          <a:xfrm>
            <a:off x="3744195" y="3817546"/>
            <a:ext cx="4816321" cy="3002965"/>
          </a:xfrm>
          <a:prstGeom prst="rect">
            <a:avLst/>
          </a:prstGeom>
        </p:spPr>
      </p:pic>
      <p:sp>
        <p:nvSpPr>
          <p:cNvPr id="10" name="Elipse 9"/>
          <p:cNvSpPr/>
          <p:nvPr/>
        </p:nvSpPr>
        <p:spPr>
          <a:xfrm>
            <a:off x="2408161" y="2738251"/>
            <a:ext cx="659770" cy="610333"/>
          </a:xfrm>
          <a:prstGeom prst="ellipse">
            <a:avLst/>
          </a:prstGeom>
          <a:noFill/>
          <a:ln>
            <a:solidFill>
              <a:srgbClr val="F96A1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Elipse 10"/>
          <p:cNvSpPr/>
          <p:nvPr/>
        </p:nvSpPr>
        <p:spPr>
          <a:xfrm>
            <a:off x="3744195" y="3051665"/>
            <a:ext cx="659770" cy="593838"/>
          </a:xfrm>
          <a:prstGeom prst="ellipse">
            <a:avLst/>
          </a:prstGeom>
          <a:noFill/>
          <a:ln>
            <a:solidFill>
              <a:srgbClr val="F96A1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Elipse 11"/>
          <p:cNvSpPr/>
          <p:nvPr/>
        </p:nvSpPr>
        <p:spPr>
          <a:xfrm>
            <a:off x="5160947" y="5051560"/>
            <a:ext cx="659770" cy="593838"/>
          </a:xfrm>
          <a:prstGeom prst="ellipse">
            <a:avLst/>
          </a:prstGeom>
          <a:noFill/>
          <a:ln>
            <a:solidFill>
              <a:srgbClr val="F96A1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Elipse 12"/>
          <p:cNvSpPr/>
          <p:nvPr/>
        </p:nvSpPr>
        <p:spPr>
          <a:xfrm>
            <a:off x="6519181" y="5348479"/>
            <a:ext cx="659770" cy="593838"/>
          </a:xfrm>
          <a:prstGeom prst="ellipse">
            <a:avLst/>
          </a:prstGeom>
          <a:noFill/>
          <a:ln>
            <a:solidFill>
              <a:srgbClr val="F96A1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5365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Ángulo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Ángulos.thmx</Template>
  <TotalTime>18</TotalTime>
  <Words>169</Words>
  <Application>Microsoft Macintosh PowerPoint</Application>
  <PresentationFormat>Presentación en pantalla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Ángulos</vt:lpstr>
      <vt:lpstr>CASO DE NEUMOLOGÍA </vt:lpstr>
      <vt:lpstr>PRESENTACIÓN DEL CASO</vt:lpstr>
      <vt:lpstr>Tac torácico. Imagen 1/2</vt:lpstr>
      <vt:lpstr>Tac torácico. Imagen 2/2</vt:lpstr>
      <vt:lpstr>¿Diagnóstico?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DE NEUMOLOGÍA </dc:title>
  <dc:creator>Victior García</dc:creator>
  <cp:lastModifiedBy>Victior García</cp:lastModifiedBy>
  <cp:revision>4</cp:revision>
  <dcterms:created xsi:type="dcterms:W3CDTF">2019-03-21T10:40:46Z</dcterms:created>
  <dcterms:modified xsi:type="dcterms:W3CDTF">2019-04-07T10:59:12Z</dcterms:modified>
</cp:coreProperties>
</file>