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2"/>
    <p:restoredTop sz="94679"/>
  </p:normalViewPr>
  <p:slideViewPr>
    <p:cSldViewPr snapToGrid="0" snapToObjects="1">
      <p:cViewPr varScale="1">
        <p:scale>
          <a:sx n="93" d="100"/>
          <a:sy n="93" d="100"/>
        </p:scale>
        <p:origin x="3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demecum.es/principios-activos-dexclorfeniramina-r06ab0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F56D8-4556-6E41-86E9-4BD809B2B9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CASO CARDIOLOGÍA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39E764-EB60-D045-B622-C9DC5A928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3"/>
            <a:ext cx="6801612" cy="1882001"/>
          </a:xfrm>
        </p:spPr>
        <p:txBody>
          <a:bodyPr>
            <a:normAutofit/>
          </a:bodyPr>
          <a:lstStyle/>
          <a:p>
            <a:r>
              <a:rPr lang="es-ES" dirty="0"/>
              <a:t>María Ruiz Marco</a:t>
            </a:r>
          </a:p>
          <a:p>
            <a:r>
              <a:rPr lang="es-ES" dirty="0"/>
              <a:t>1891</a:t>
            </a:r>
          </a:p>
          <a:p>
            <a:r>
              <a:rPr lang="es-ES" dirty="0"/>
              <a:t>Talleres integrados III</a:t>
            </a:r>
          </a:p>
          <a:p>
            <a:r>
              <a:rPr lang="es-ES" dirty="0"/>
              <a:t>Aprobado por Dr. </a:t>
            </a:r>
            <a:r>
              <a:rPr lang="es-ES" dirty="0" err="1"/>
              <a:t>Onrubia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871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3E288C-9609-4E41-80C1-A461172BA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273" y="983674"/>
            <a:ext cx="9102436" cy="4756354"/>
          </a:xfrm>
        </p:spPr>
        <p:txBody>
          <a:bodyPr>
            <a:normAutofit/>
          </a:bodyPr>
          <a:lstStyle/>
          <a:p>
            <a:r>
              <a:rPr lang="es-ES" dirty="0"/>
              <a:t>Mujer 69 años que acude por dolor torácico punzante irradiado a cuello y miembro superior izquierdo. </a:t>
            </a:r>
          </a:p>
          <a:p>
            <a:r>
              <a:rPr lang="es-ES" dirty="0" err="1"/>
              <a:t>Antecendentes</a:t>
            </a:r>
            <a:r>
              <a:rPr lang="es-ES" dirty="0"/>
              <a:t>:</a:t>
            </a:r>
          </a:p>
          <a:p>
            <a:pPr lvl="1"/>
            <a:r>
              <a:rPr lang="es-ES" dirty="0"/>
              <a:t>Posible RAM a </a:t>
            </a:r>
            <a:r>
              <a:rPr lang="es-ES" dirty="0" err="1"/>
              <a:t>tramadol</a:t>
            </a:r>
            <a:endParaRPr lang="es-ES" dirty="0"/>
          </a:p>
          <a:p>
            <a:pPr lvl="1"/>
            <a:r>
              <a:rPr lang="es-ES" dirty="0"/>
              <a:t>HTA, DM2, DLP,  FA paroxística, Artrosis</a:t>
            </a:r>
          </a:p>
          <a:p>
            <a:pPr lvl="1"/>
            <a:r>
              <a:rPr lang="es-ES" dirty="0"/>
              <a:t>IQX: </a:t>
            </a:r>
            <a:r>
              <a:rPr lang="es-ES" dirty="0" err="1"/>
              <a:t>Apendicectomizada</a:t>
            </a:r>
            <a:endParaRPr lang="es-ES" dirty="0"/>
          </a:p>
          <a:p>
            <a:r>
              <a:rPr lang="es-ES" dirty="0"/>
              <a:t>A la exploración: </a:t>
            </a:r>
          </a:p>
          <a:p>
            <a:pPr lvl="1"/>
            <a:r>
              <a:rPr lang="es-ES" dirty="0" err="1"/>
              <a:t>Tº</a:t>
            </a:r>
            <a:r>
              <a:rPr lang="es-ES" dirty="0"/>
              <a:t> 36ºC, TA: 175/88, </a:t>
            </a:r>
            <a:r>
              <a:rPr lang="es-ES" dirty="0" err="1"/>
              <a:t>Fc</a:t>
            </a:r>
            <a:r>
              <a:rPr lang="es-ES" dirty="0"/>
              <a:t>: 110 </a:t>
            </a:r>
            <a:r>
              <a:rPr lang="es-ES" dirty="0" err="1"/>
              <a:t>lpm</a:t>
            </a:r>
            <a:r>
              <a:rPr lang="es-ES" dirty="0"/>
              <a:t>, </a:t>
            </a:r>
            <a:r>
              <a:rPr lang="es-ES" dirty="0" err="1"/>
              <a:t>Sat</a:t>
            </a:r>
            <a:r>
              <a:rPr lang="es-ES" dirty="0"/>
              <a:t> O2: 97%</a:t>
            </a:r>
          </a:p>
          <a:p>
            <a:pPr lvl="1"/>
            <a:r>
              <a:rPr lang="es-ES" dirty="0" err="1"/>
              <a:t>Conciente</a:t>
            </a:r>
            <a:r>
              <a:rPr lang="es-ES" dirty="0"/>
              <a:t> y orientada. NC, NH</a:t>
            </a:r>
          </a:p>
          <a:p>
            <a:pPr lvl="1"/>
            <a:r>
              <a:rPr lang="es-ES" dirty="0"/>
              <a:t>AC: Rítmica sin soplos; AP: MVC;  ABD blando y </a:t>
            </a:r>
            <a:r>
              <a:rPr lang="es-ES" dirty="0" err="1"/>
              <a:t>depresible</a:t>
            </a:r>
            <a:r>
              <a:rPr lang="es-ES" dirty="0"/>
              <a:t> anodino; MMII no edemas ni signos TVP.</a:t>
            </a:r>
          </a:p>
          <a:p>
            <a:r>
              <a:rPr lang="es-ES" dirty="0"/>
              <a:t>Tras ECG y </a:t>
            </a:r>
            <a:r>
              <a:rPr lang="es-ES" dirty="0" err="1"/>
              <a:t>troponinas</a:t>
            </a:r>
            <a:r>
              <a:rPr lang="es-ES" dirty="0"/>
              <a:t> se sospecha de SCASEST y se le instaura tratamiento sumado al anterior que ya llevaba </a:t>
            </a:r>
          </a:p>
          <a:p>
            <a:pPr lvl="1"/>
            <a:r>
              <a:rPr lang="es-ES" dirty="0">
                <a:sym typeface="Wingdings" pitchFamily="2" charset="2"/>
              </a:rPr>
              <a:t> AAS, </a:t>
            </a:r>
            <a:r>
              <a:rPr lang="es-ES" dirty="0" err="1">
                <a:sym typeface="Wingdings" pitchFamily="2" charset="2"/>
              </a:rPr>
              <a:t>Clopidogrel</a:t>
            </a:r>
            <a:r>
              <a:rPr lang="es-ES" dirty="0">
                <a:sym typeface="Wingdings" pitchFamily="2" charset="2"/>
              </a:rPr>
              <a:t>, </a:t>
            </a:r>
            <a:r>
              <a:rPr lang="es-ES" dirty="0" err="1">
                <a:sym typeface="Wingdings" pitchFamily="2" charset="2"/>
              </a:rPr>
              <a:t>Brilique</a:t>
            </a:r>
            <a:r>
              <a:rPr lang="es-ES" dirty="0">
                <a:sym typeface="Wingdings" pitchFamily="2" charset="2"/>
              </a:rPr>
              <a:t>, </a:t>
            </a:r>
            <a:r>
              <a:rPr lang="es-ES" dirty="0" err="1">
                <a:sym typeface="Wingdings" pitchFamily="2" charset="2"/>
              </a:rPr>
              <a:t>Amilodipino</a:t>
            </a:r>
            <a:r>
              <a:rPr lang="es-ES" dirty="0">
                <a:sym typeface="Wingdings" pitchFamily="2" charset="2"/>
              </a:rPr>
              <a:t>, </a:t>
            </a:r>
            <a:r>
              <a:rPr lang="es-ES" dirty="0" err="1">
                <a:sym typeface="Wingdings" pitchFamily="2" charset="2"/>
              </a:rPr>
              <a:t>Ramipril</a:t>
            </a:r>
            <a:r>
              <a:rPr lang="es-ES" dirty="0">
                <a:sym typeface="Wingdings" pitchFamily="2" charset="2"/>
              </a:rPr>
              <a:t>, </a:t>
            </a:r>
            <a:r>
              <a:rPr lang="es-ES" dirty="0" err="1">
                <a:sym typeface="Wingdings" pitchFamily="2" charset="2"/>
              </a:rPr>
              <a:t>Rosuvastatina</a:t>
            </a:r>
            <a:r>
              <a:rPr lang="es-ES" dirty="0">
                <a:sym typeface="Wingdings" pitchFamily="2" charset="2"/>
              </a:rPr>
              <a:t>, </a:t>
            </a:r>
            <a:r>
              <a:rPr lang="es-ES" dirty="0" err="1">
                <a:sym typeface="Wingdings" pitchFamily="2" charset="2"/>
              </a:rPr>
              <a:t>Ceftriaxona</a:t>
            </a:r>
            <a:r>
              <a:rPr lang="es-ES" dirty="0">
                <a:sym typeface="Wingdings" pitchFamily="2" charset="2"/>
              </a:rPr>
              <a:t> (ITU), </a:t>
            </a:r>
            <a:r>
              <a:rPr lang="es-ES" dirty="0" err="1">
                <a:sym typeface="Wingdings" pitchFamily="2" charset="2"/>
              </a:rPr>
              <a:t>Loracepam</a:t>
            </a:r>
            <a:r>
              <a:rPr lang="es-ES" dirty="0">
                <a:sym typeface="Wingdings" pitchFamily="2" charset="2"/>
              </a:rPr>
              <a:t>. </a:t>
            </a:r>
            <a:endParaRPr lang="es-ES" dirty="0">
              <a:hlinkClick r:id="rId2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343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4A61973C-D7BC-4397-B86E-9E0A93397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044" y="745236"/>
            <a:ext cx="10725912" cy="5367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467D05-2141-47A3-A4E0-42AF4AB00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328266" y="-2013796"/>
            <a:ext cx="5535469" cy="10885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Imagen 4" descr="Imagen que contiene hombre, persona, interior, gafas&#10;&#10;Descripción generada automáticamente">
            <a:extLst>
              <a:ext uri="{FF2B5EF4-FFF2-40B4-BE49-F238E27FC236}">
                <a16:creationId xmlns:a16="http://schemas.microsoft.com/office/drawing/2014/main" id="{6BADC8F8-EA69-EC44-B0F8-1DD640426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48" y="1848677"/>
            <a:ext cx="5419452" cy="3048441"/>
          </a:xfrm>
          <a:prstGeom prst="rect">
            <a:avLst/>
          </a:prstGeom>
        </p:spPr>
      </p:pic>
      <p:pic>
        <p:nvPicPr>
          <p:cNvPr id="3" name="Imagen 2" descr="Imagen que contiene persona, hombre, corbata, interior&#10;&#10;Descripción generada automáticamente">
            <a:extLst>
              <a:ext uri="{FF2B5EF4-FFF2-40B4-BE49-F238E27FC236}">
                <a16:creationId xmlns:a16="http://schemas.microsoft.com/office/drawing/2014/main" id="{9E9A83B6-10AF-224C-A0A9-D987C2707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2278" y="1848678"/>
            <a:ext cx="5419448" cy="304843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B10DB56-52C5-434E-BF27-76D8E28FF5DC}"/>
              </a:ext>
            </a:extLst>
          </p:cNvPr>
          <p:cNvSpPr txBox="1"/>
          <p:nvPr/>
        </p:nvSpPr>
        <p:spPr>
          <a:xfrm>
            <a:off x="952922" y="1294679"/>
            <a:ext cx="1046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 los 2 días de ingreso la mujer presenta Exantema en tronco y prurito en palmar, presentando estas lesiones:</a:t>
            </a:r>
          </a:p>
        </p:txBody>
      </p:sp>
    </p:spTree>
    <p:extLst>
      <p:ext uri="{BB962C8B-B14F-4D97-AF65-F5344CB8AC3E}">
        <p14:creationId xmlns:p14="http://schemas.microsoft.com/office/powerpoint/2010/main" val="523133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AB62A3-D582-C440-8D66-29610FFB4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194816"/>
            <a:ext cx="7729728" cy="4545211"/>
          </a:xfrm>
        </p:spPr>
        <p:txBody>
          <a:bodyPr/>
          <a:lstStyle/>
          <a:p>
            <a:r>
              <a:rPr lang="es-ES" dirty="0">
                <a:sym typeface="Wingdings" pitchFamily="2" charset="2"/>
              </a:rPr>
              <a:t>Se hace interconsulta a alergia por sospecha de reacción adversa a medicamento. </a:t>
            </a:r>
          </a:p>
          <a:p>
            <a:pPr lvl="1"/>
            <a:r>
              <a:rPr lang="es-ES" dirty="0">
                <a:sym typeface="Wingdings" pitchFamily="2" charset="2"/>
              </a:rPr>
              <a:t>Se pautan corticoides y antihistamínicos (</a:t>
            </a:r>
            <a:r>
              <a:rPr lang="es-ES" dirty="0" err="1">
                <a:sym typeface="Wingdings" pitchFamily="2" charset="2"/>
              </a:rPr>
              <a:t>dexclorfeniramina</a:t>
            </a:r>
            <a:r>
              <a:rPr lang="es-ES" dirty="0">
                <a:sym typeface="Wingdings" pitchFamily="2" charset="2"/>
              </a:rPr>
              <a:t> y </a:t>
            </a:r>
            <a:r>
              <a:rPr lang="es-ES" dirty="0" err="1">
                <a:sym typeface="Wingdings" pitchFamily="2" charset="2"/>
              </a:rPr>
              <a:t>metilprednisolona</a:t>
            </a:r>
            <a:r>
              <a:rPr lang="es-ES" dirty="0">
                <a:sym typeface="Wingdings" pitchFamily="2" charset="2"/>
              </a:rPr>
              <a:t>)</a:t>
            </a:r>
            <a:endParaRPr lang="es-ES" dirty="0"/>
          </a:p>
          <a:p>
            <a:pPr lvl="1"/>
            <a:endParaRPr lang="es-ES" dirty="0">
              <a:sym typeface="Wingdings" pitchFamily="2" charset="2"/>
            </a:endParaRPr>
          </a:p>
          <a:p>
            <a:r>
              <a:rPr lang="es-ES" dirty="0">
                <a:sym typeface="Wingdings" pitchFamily="2" charset="2"/>
              </a:rPr>
              <a:t>Sospecha de asociación a BRILIQUE (</a:t>
            </a:r>
            <a:r>
              <a:rPr lang="es-ES" dirty="0" err="1">
                <a:sym typeface="Wingdings" pitchFamily="2" charset="2"/>
              </a:rPr>
              <a:t>ticagrelor</a:t>
            </a:r>
            <a:r>
              <a:rPr lang="es-ES" dirty="0">
                <a:sym typeface="Wingdings" pitchFamily="2" charset="2"/>
              </a:rPr>
              <a:t>), se recomienda cambio por otro </a:t>
            </a:r>
            <a:r>
              <a:rPr lang="es-ES" dirty="0" err="1">
                <a:sym typeface="Wingdings" pitchFamily="2" charset="2"/>
              </a:rPr>
              <a:t>antiagregante</a:t>
            </a:r>
            <a:r>
              <a:rPr lang="es-ES" dirty="0">
                <a:sym typeface="Wingdings" pitchFamily="2" charset="2"/>
              </a:rPr>
              <a:t>.</a:t>
            </a:r>
          </a:p>
          <a:p>
            <a:endParaRPr lang="es-ES" dirty="0">
              <a:sym typeface="Wingdings" pitchFamily="2" charset="2"/>
            </a:endParaRPr>
          </a:p>
          <a:p>
            <a:r>
              <a:rPr lang="es-ES" u="sng" dirty="0">
                <a:sym typeface="Wingdings" pitchFamily="2" charset="2"/>
              </a:rPr>
              <a:t>DIAGNÓSTICO</a:t>
            </a:r>
            <a:r>
              <a:rPr lang="es-ES">
                <a:sym typeface="Wingdings" pitchFamily="2" charset="2"/>
              </a:rPr>
              <a:t>:  Reacción cutánea adversa con </a:t>
            </a:r>
            <a:r>
              <a:rPr lang="es-ES" dirty="0">
                <a:sym typeface="Wingdings" pitchFamily="2" charset="2"/>
              </a:rPr>
              <a:t>posible asociación a </a:t>
            </a:r>
            <a:r>
              <a:rPr lang="es-ES" dirty="0" err="1">
                <a:sym typeface="Wingdings" pitchFamily="2" charset="2"/>
              </a:rPr>
              <a:t>Brilique</a:t>
            </a:r>
            <a:endParaRPr lang="es-E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22211266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208</Words>
  <Application>Microsoft Macintosh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Paquete</vt:lpstr>
      <vt:lpstr>CASO CARDIOLOGÍA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CARDIOLOGÍA</dc:title>
  <dc:creator>Maria R.M.</dc:creator>
  <cp:lastModifiedBy>Maria R.M.</cp:lastModifiedBy>
  <cp:revision>4</cp:revision>
  <dcterms:created xsi:type="dcterms:W3CDTF">2019-04-02T11:28:53Z</dcterms:created>
  <dcterms:modified xsi:type="dcterms:W3CDTF">2019-04-07T07:53:03Z</dcterms:modified>
</cp:coreProperties>
</file>