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6"/>
  </p:notesMasterIdLst>
  <p:sldIdLst>
    <p:sldId id="263" r:id="rId2"/>
    <p:sldId id="264" r:id="rId3"/>
    <p:sldId id="260" r:id="rId4"/>
    <p:sldId id="265" r:id="rId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CEEBE51-B6F2-4783-86ED-52F2DFA74F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809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AE3805-A941-41EA-9131-5782078680CD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400" smtClean="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481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0080625" cy="50403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10075862" cy="5040313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934200" y="5802313"/>
            <a:ext cx="0" cy="100806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5467632"/>
            <a:ext cx="6426398" cy="1612731"/>
          </a:xfrm>
        </p:spPr>
        <p:txBody>
          <a:bodyPr/>
          <a:lstStyle>
            <a:lvl1pPr algn="r">
              <a:defRPr sz="4850" spc="22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9441" y="5467632"/>
            <a:ext cx="2646164" cy="1612731"/>
          </a:xfrm>
        </p:spPr>
        <p:txBody>
          <a:bodyPr lIns="91440" rIns="9144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 algn="ctr">
              <a:buNone/>
              <a:defRPr sz="1764"/>
            </a:lvl2pPr>
            <a:lvl3pPr marL="1007943" indent="0" algn="ctr">
              <a:buNone/>
              <a:defRPr sz="176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E4BE30D-1524-4C0A-BE8E-8CB7DEBB3430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08DF-05D5-4392-9EC5-996BFA86F7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468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3C0C-5102-4A61-8AB1-738F319743F3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E4DA-C095-4199-A9C5-8A66AA0C57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50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8316913" y="192088"/>
            <a:ext cx="0" cy="7556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9" y="839964"/>
            <a:ext cx="2173635" cy="5963744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9052" y="839964"/>
            <a:ext cx="6268889" cy="59637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18B9-0601-4F22-9102-2F66A40578DF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D337-9448-422A-BB34-6F4245C0A4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652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0B70-CD9A-4701-9263-12FB06FBBA52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0A70-C8BB-43D7-818A-7852A11F098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47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0080625" cy="50403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10075862" cy="5040313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934200" y="5802313"/>
            <a:ext cx="0" cy="100806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4" y="5467632"/>
            <a:ext cx="6426398" cy="1612731"/>
          </a:xfrm>
        </p:spPr>
        <p:txBody>
          <a:bodyPr/>
          <a:lstStyle>
            <a:lvl1pPr algn="r">
              <a:defRPr sz="4850" b="0" spc="22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9441" y="5467632"/>
            <a:ext cx="2646164" cy="1612731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5CA4-9BD2-4EDA-AB85-C8AF54C55655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7ED6-3736-4634-B974-073AE0D5AD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921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73" y="645092"/>
            <a:ext cx="8036778" cy="165304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772" y="2519892"/>
            <a:ext cx="3931444" cy="44350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107" y="2519892"/>
            <a:ext cx="3931444" cy="44350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DCCA-5832-4099-80F1-FBD1D9DBFF1E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F6E2-1C95-4733-9333-010B2AF3F6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551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46773" y="645092"/>
            <a:ext cx="8036778" cy="165304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772" y="2402645"/>
            <a:ext cx="3931444" cy="907161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5" b="0" cap="none" baseline="0">
                <a:solidFill>
                  <a:schemeClr val="accent1"/>
                </a:solidFill>
                <a:latin typeface="+mn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772" y="3271437"/>
            <a:ext cx="3931444" cy="36834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107" y="2402645"/>
            <a:ext cx="3931444" cy="907161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2107" y="3271437"/>
            <a:ext cx="3931444" cy="36834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70F3-6A9A-4707-A252-E64905A2317E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4CC8-2619-4832-93A1-71F8141577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26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F013-4D2B-40CF-A4F3-EEACA71F4979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AC5E-638F-451A-A080-12581C2ADC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384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1797-D325-4DDE-9923-855D88B081F4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6E33-E4A8-45AC-91BF-6EA8ECD4F1D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571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6773" y="519751"/>
            <a:ext cx="3629025" cy="191511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293" y="907161"/>
            <a:ext cx="4695051" cy="5715114"/>
          </a:xfrm>
        </p:spPr>
        <p:txBody>
          <a:bodyPr/>
          <a:lstStyle>
            <a:lvl1pPr>
              <a:defRPr sz="2205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73" y="2488483"/>
            <a:ext cx="3629025" cy="4147232"/>
          </a:xfrm>
        </p:spPr>
        <p:txBody>
          <a:bodyPr lIns="91440" rIns="91440"/>
          <a:lstStyle>
            <a:lvl1pPr marL="0" indent="0">
              <a:lnSpc>
                <a:spcPct val="108000"/>
              </a:lnSpc>
              <a:spcBef>
                <a:spcPts val="661"/>
              </a:spcBef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8BCC-A205-4E63-BA3F-330EA5E8D4D3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1C8E-C8C8-4E98-B99A-DAFA43D730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893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934200" y="5802313"/>
            <a:ext cx="0" cy="10080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4" y="5467633"/>
            <a:ext cx="6426398" cy="1612731"/>
          </a:xfrm>
        </p:spPr>
        <p:txBody>
          <a:bodyPr/>
          <a:lstStyle>
            <a:lvl1pPr algn="r">
              <a:defRPr sz="4850" spc="22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078105" cy="503978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9441" y="5467633"/>
            <a:ext cx="2646164" cy="1612731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6012-7DD5-476C-9BDA-83EDEAF4FE1E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70A4-0C99-44C6-BD1E-0EFA0F76F0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88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138" y="644525"/>
            <a:ext cx="8037512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6138" y="2519363"/>
            <a:ext cx="803751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138" y="7132638"/>
            <a:ext cx="1781175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00419EC-EE89-4836-9635-3F8B5C63CB2B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3675" y="7132638"/>
            <a:ext cx="4879975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2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9850" y="7132638"/>
            <a:ext cx="8064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C666EF3-4D6B-4B72-8570-2C3095726D4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238" y="911225"/>
            <a:ext cx="0" cy="10080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3" r:id="rId2"/>
    <p:sldLayoutId id="2147483760" r:id="rId3"/>
    <p:sldLayoutId id="2147483754" r:id="rId4"/>
    <p:sldLayoutId id="2147483755" r:id="rId5"/>
    <p:sldLayoutId id="2147483756" r:id="rId6"/>
    <p:sldLayoutId id="2147483761" r:id="rId7"/>
    <p:sldLayoutId id="2147483757" r:id="rId8"/>
    <p:sldLayoutId id="2147483762" r:id="rId9"/>
    <p:sldLayoutId id="2147483758" r:id="rId10"/>
    <p:sldLayoutId id="2147483763" r:id="rId11"/>
  </p:sldLayoutIdLst>
  <p:txStyles>
    <p:titleStyle>
      <a:lvl1pPr algn="l" defTabSz="100647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kern="1200" cap="all" spc="110">
          <a:solidFill>
            <a:srgbClr val="0D0D0D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2pPr>
      <a:lvl3pPr algn="l" defTabSz="100647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3pPr>
      <a:lvl4pPr algn="l" defTabSz="100647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4pPr>
      <a:lvl5pPr algn="l" defTabSz="100647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defTabSz="1006475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defTabSz="1006475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defTabSz="1006475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defTabSz="1006475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100013" indent="-100013" algn="l" defTabSz="1006475" rtl="0" eaLnBrk="0" fontAlgn="base" hangingPunct="0">
        <a:lnSpc>
          <a:spcPct val="90000"/>
        </a:lnSpc>
        <a:spcBef>
          <a:spcPts val="1325"/>
        </a:spcBef>
        <a:spcAft>
          <a:spcPts val="225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50813" algn="l" defTabSz="1006475" rtl="0" eaLnBrk="0" fontAlgn="base" hangingPunct="0">
        <a:lnSpc>
          <a:spcPct val="90000"/>
        </a:lnSpc>
        <a:spcBef>
          <a:spcPts val="225"/>
        </a:spcBef>
        <a:spcAft>
          <a:spcPts val="438"/>
        </a:spcAft>
        <a:buClr>
          <a:schemeClr val="accent1"/>
        </a:buClr>
        <a:buFont typeface="Wingdings 3" panose="05040102010807070707" pitchFamily="18" charset="2"/>
        <a:buChar char="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50813" algn="l" defTabSz="1006475" rtl="0" eaLnBrk="0" fontAlgn="base" hangingPunct="0">
        <a:lnSpc>
          <a:spcPct val="90000"/>
        </a:lnSpc>
        <a:spcBef>
          <a:spcPts val="225"/>
        </a:spcBef>
        <a:spcAft>
          <a:spcPts val="438"/>
        </a:spcAft>
        <a:buClr>
          <a:schemeClr val="accent1"/>
        </a:buClr>
        <a:buFont typeface="Wingdings 3" panose="05040102010807070707" pitchFamily="18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54050" indent="-150813" algn="l" defTabSz="1006475" rtl="0" eaLnBrk="0" fontAlgn="base" hangingPunct="0">
        <a:lnSpc>
          <a:spcPct val="90000"/>
        </a:lnSpc>
        <a:spcBef>
          <a:spcPts val="225"/>
        </a:spcBef>
        <a:spcAft>
          <a:spcPts val="438"/>
        </a:spcAft>
        <a:buClr>
          <a:schemeClr val="accent1"/>
        </a:buClr>
        <a:buFont typeface="Wingdings 3" panose="05040102010807070707" pitchFamily="18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855663" indent="-150813" algn="l" defTabSz="1006475" rtl="0" eaLnBrk="0" fontAlgn="base" hangingPunct="0">
        <a:lnSpc>
          <a:spcPct val="90000"/>
        </a:lnSpc>
        <a:spcBef>
          <a:spcPts val="225"/>
        </a:spcBef>
        <a:spcAft>
          <a:spcPts val="438"/>
        </a:spcAft>
        <a:buClr>
          <a:schemeClr val="accent1"/>
        </a:buClr>
        <a:buFont typeface="Wingdings 3" panose="05040102010807070707" pitchFamily="18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00794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21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056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1835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825" y="5467350"/>
            <a:ext cx="6426200" cy="1612900"/>
          </a:xfrm>
        </p:spPr>
        <p:txBody>
          <a:bodyPr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ca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Diagnóstico</a:t>
            </a:r>
            <a:r>
              <a:rPr lang="ca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primera vista</a:t>
            </a:r>
            <a:br>
              <a:rPr lang="ca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a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cardiología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19938" y="5227638"/>
            <a:ext cx="2960687" cy="2092325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220"/>
              </a:spcAft>
              <a:defRPr/>
            </a:pPr>
            <a:r>
              <a:rPr lang="ca-ES" sz="2000" dirty="0" smtClean="0"/>
              <a:t>Paula García Jiménez</a:t>
            </a:r>
          </a:p>
          <a:p>
            <a:pPr defTabSz="1007943" eaLnBrk="1" fontAlgn="auto" hangingPunct="1">
              <a:spcAft>
                <a:spcPts val="220"/>
              </a:spcAft>
              <a:defRPr/>
            </a:pPr>
            <a:r>
              <a:rPr lang="ca-ES" sz="2000" dirty="0" smtClean="0"/>
              <a:t>Talleres </a:t>
            </a:r>
            <a:r>
              <a:rPr lang="ca-ES" sz="2000" dirty="0" err="1" smtClean="0"/>
              <a:t>Integrados</a:t>
            </a:r>
            <a:r>
              <a:rPr lang="ca-ES" sz="2000" dirty="0" smtClean="0"/>
              <a:t> III</a:t>
            </a:r>
          </a:p>
          <a:p>
            <a:pPr defTabSz="1007943" eaLnBrk="1" fontAlgn="auto" hangingPunct="1">
              <a:spcAft>
                <a:spcPts val="220"/>
              </a:spcAft>
              <a:defRPr/>
            </a:pPr>
            <a:r>
              <a:rPr lang="ca-ES" sz="2000" dirty="0" err="1" smtClean="0"/>
              <a:t>Aprobado</a:t>
            </a:r>
            <a:r>
              <a:rPr lang="ca-ES" sz="2000" dirty="0" smtClean="0"/>
              <a:t> por el Dr. Vicente </a:t>
            </a:r>
            <a:r>
              <a:rPr lang="ca-ES" sz="2000" dirty="0" err="1" smtClean="0"/>
              <a:t>Arrarte</a:t>
            </a:r>
            <a:endParaRPr lang="ca-ES" sz="2000" dirty="0" smtClean="0"/>
          </a:p>
          <a:p>
            <a:pPr defTabSz="1007943" eaLnBrk="1" fontAlgn="auto" hangingPunct="1">
              <a:spcAft>
                <a:spcPts val="220"/>
              </a:spcAft>
              <a:defRPr/>
            </a:pPr>
            <a:r>
              <a:rPr lang="ca-ES" sz="2000" dirty="0" smtClean="0"/>
              <a:t>HGUA</a:t>
            </a:r>
            <a:endParaRPr lang="es-E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138" y="900113"/>
            <a:ext cx="8037512" cy="6054725"/>
          </a:xfrm>
        </p:spPr>
        <p:txBody>
          <a:bodyPr rtlCol="0">
            <a:normAutofit fontScale="92500" lnSpcReduction="10000"/>
          </a:bodyPr>
          <a:lstStyle/>
          <a:p>
            <a:pPr marL="0" indent="0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Tw Cen MT" panose="020B0602020104020603" pitchFamily="34" charset="0"/>
              <a:buNone/>
              <a:defRPr/>
            </a:pPr>
            <a:r>
              <a:rPr lang="es-ES" sz="2800" b="1" u="sng" dirty="0" smtClean="0"/>
              <a:t>MC: </a:t>
            </a:r>
            <a:r>
              <a:rPr lang="es-ES" sz="2800" dirty="0" smtClean="0"/>
              <a:t>Mujer de 52 años que ingresa por disnea y taquicardia.</a:t>
            </a:r>
          </a:p>
          <a:p>
            <a:pPr marL="0" indent="0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Tw Cen MT" panose="020B0602020104020603" pitchFamily="34" charset="0"/>
              <a:buNone/>
              <a:defRPr/>
            </a:pPr>
            <a:r>
              <a:rPr lang="ca-ES" sz="2800" b="1" u="sng" dirty="0" err="1" smtClean="0"/>
              <a:t>Antecedentes</a:t>
            </a:r>
            <a:r>
              <a:rPr lang="ca-ES" sz="2800" b="1" u="sng" dirty="0" smtClean="0"/>
              <a:t>:</a:t>
            </a:r>
          </a:p>
          <a:p>
            <a:pPr marL="100794" indent="-100794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Wingdings" panose="05000000000000000000" pitchFamily="2" charset="2"/>
              <a:buChar char="q"/>
              <a:defRPr/>
            </a:pPr>
            <a:r>
              <a:rPr lang="ca-ES" sz="2800" dirty="0" smtClean="0"/>
              <a:t>No RAM ni FRCV.</a:t>
            </a:r>
          </a:p>
          <a:p>
            <a:pPr marL="100794" indent="-100794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Wingdings" panose="05000000000000000000" pitchFamily="2" charset="2"/>
              <a:buChar char="q"/>
              <a:defRPr/>
            </a:pPr>
            <a:r>
              <a:rPr lang="ca-ES" sz="2800" dirty="0" smtClean="0"/>
              <a:t>Fumadora de 30 </a:t>
            </a:r>
            <a:r>
              <a:rPr lang="ca-ES" sz="2800" dirty="0" err="1" smtClean="0"/>
              <a:t>años</a:t>
            </a:r>
            <a:r>
              <a:rPr lang="ca-ES" sz="2800" dirty="0" smtClean="0"/>
              <a:t>/</a:t>
            </a:r>
            <a:r>
              <a:rPr lang="ca-ES" sz="2800" dirty="0" err="1" smtClean="0"/>
              <a:t>paq</a:t>
            </a:r>
            <a:endParaRPr lang="ca-ES" sz="2800" dirty="0" smtClean="0"/>
          </a:p>
          <a:p>
            <a:pPr marL="100794" indent="-100794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Wingdings" panose="05000000000000000000" pitchFamily="2" charset="2"/>
              <a:buChar char="q"/>
              <a:defRPr/>
            </a:pPr>
            <a:r>
              <a:rPr lang="ca-ES" sz="2800" dirty="0" smtClean="0"/>
              <a:t>Asma intrínseca y EPOC</a:t>
            </a:r>
          </a:p>
          <a:p>
            <a:pPr marL="0" indent="0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Tw Cen MT" panose="020B0602020104020603" pitchFamily="34" charset="0"/>
              <a:buNone/>
              <a:defRPr/>
            </a:pPr>
            <a:r>
              <a:rPr lang="es-ES" sz="2800" b="1" u="sng" dirty="0" smtClean="0"/>
              <a:t>Enfermedad actual:</a:t>
            </a:r>
            <a:r>
              <a:rPr lang="es-ES" sz="2800" dirty="0" smtClean="0"/>
              <a:t> Astenia y fatigabilidad en la marcha de 2 días de evolución, disnea en reposo, edemas en MMII y FA en ECG de MAP.</a:t>
            </a:r>
          </a:p>
          <a:p>
            <a:pPr marL="0" indent="0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Tw Cen MT" panose="020B0602020104020603" pitchFamily="34" charset="0"/>
              <a:buNone/>
              <a:defRPr/>
            </a:pPr>
            <a:r>
              <a:rPr lang="ca-ES" sz="2800" b="1" u="sng" dirty="0" err="1" smtClean="0"/>
              <a:t>Exploración</a:t>
            </a:r>
            <a:r>
              <a:rPr lang="ca-ES" sz="2800" b="1" u="sng" dirty="0" smtClean="0"/>
              <a:t> física:</a:t>
            </a:r>
            <a:r>
              <a:rPr lang="ca-ES" sz="2800" dirty="0" smtClean="0"/>
              <a:t> </a:t>
            </a:r>
            <a:r>
              <a:rPr lang="ca-ES" sz="2800" dirty="0" err="1" smtClean="0"/>
              <a:t>Taquicárdica</a:t>
            </a:r>
            <a:r>
              <a:rPr lang="ca-ES" sz="2800" dirty="0" smtClean="0"/>
              <a:t>, edemes en MMII </a:t>
            </a:r>
            <a:r>
              <a:rPr lang="ca-ES" sz="2800" dirty="0" err="1" smtClean="0"/>
              <a:t>hasta</a:t>
            </a:r>
            <a:r>
              <a:rPr lang="ca-ES" sz="2800" dirty="0" smtClean="0"/>
              <a:t> 1/3 </a:t>
            </a:r>
            <a:r>
              <a:rPr lang="ca-ES" sz="2800" dirty="0" err="1" smtClean="0"/>
              <a:t>medio</a:t>
            </a:r>
            <a:r>
              <a:rPr lang="ca-ES" sz="2800" dirty="0" smtClean="0"/>
              <a:t>. </a:t>
            </a:r>
          </a:p>
          <a:p>
            <a:pPr marL="0" indent="0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Tw Cen MT" panose="020B0602020104020603" pitchFamily="34" charset="0"/>
              <a:buNone/>
              <a:defRPr/>
            </a:pPr>
            <a:r>
              <a:rPr lang="ca-ES" sz="2800" b="1" u="sng" dirty="0" smtClean="0"/>
              <a:t>ECG: </a:t>
            </a:r>
            <a:r>
              <a:rPr lang="ca-ES" sz="2800" dirty="0" smtClean="0"/>
              <a:t> FA a 160 lpm. QRS </a:t>
            </a:r>
            <a:r>
              <a:rPr lang="ca-ES" sz="2800" dirty="0" err="1" smtClean="0"/>
              <a:t>estrecho</a:t>
            </a:r>
            <a:r>
              <a:rPr lang="ca-ES" sz="2800" dirty="0" smtClean="0"/>
              <a:t>.</a:t>
            </a:r>
          </a:p>
          <a:p>
            <a:pPr marL="0" indent="0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Tw Cen MT" panose="020B0602020104020603" pitchFamily="34" charset="0"/>
              <a:buNone/>
              <a:defRPr/>
            </a:pPr>
            <a:r>
              <a:rPr lang="ca-ES" sz="2800" b="1" u="sng" dirty="0" smtClean="0"/>
              <a:t>AS: </a:t>
            </a:r>
            <a:r>
              <a:rPr lang="ca-ES" sz="2800" dirty="0" smtClean="0"/>
              <a:t>Pro-BNP: 2.586 </a:t>
            </a:r>
            <a:r>
              <a:rPr lang="ca-ES" sz="2800" dirty="0" err="1" smtClean="0"/>
              <a:t>pg</a:t>
            </a:r>
            <a:r>
              <a:rPr lang="ca-ES" sz="2800" dirty="0" smtClean="0"/>
              <a:t>/mL, troponina T 39 </a:t>
            </a:r>
            <a:r>
              <a:rPr lang="ca-ES" sz="2800" dirty="0" err="1" smtClean="0"/>
              <a:t>ng</a:t>
            </a:r>
            <a:r>
              <a:rPr lang="ca-ES" sz="2800" dirty="0" smtClean="0"/>
              <a:t>/L</a:t>
            </a:r>
          </a:p>
          <a:p>
            <a:pPr marL="0" indent="0" defTabSz="1007943" eaLnBrk="1" fontAlgn="auto" hangingPunct="1">
              <a:spcBef>
                <a:spcPts val="1323"/>
              </a:spcBef>
              <a:spcAft>
                <a:spcPts val="220"/>
              </a:spcAft>
              <a:buFont typeface="Tw Cen MT" panose="020B0602020104020603" pitchFamily="34" charset="0"/>
              <a:buNone/>
              <a:defRPr/>
            </a:pPr>
            <a:endParaRPr lang="es-ES" sz="2205" b="1" u="sng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4" t="35460" r="18376" b="15961"/>
          <a:stretch>
            <a:fillRect/>
          </a:stretch>
        </p:blipFill>
        <p:spPr bwMode="auto">
          <a:xfrm>
            <a:off x="4889500" y="3881438"/>
            <a:ext cx="518318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764" t="35460" r="18376" b="159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3" t="27840" r="13042" b="19772"/>
          <a:stretch>
            <a:fillRect/>
          </a:stretch>
        </p:blipFill>
        <p:spPr bwMode="auto">
          <a:xfrm>
            <a:off x="5781675" y="-3175"/>
            <a:ext cx="4291013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003" t="27840" r="13042" b="197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25935" r="26756" b="24535"/>
          <a:stretch>
            <a:fillRect/>
          </a:stretch>
        </p:blipFill>
        <p:spPr bwMode="auto">
          <a:xfrm>
            <a:off x="1223963" y="-3175"/>
            <a:ext cx="4557712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762" t="25935" r="26756" b="245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60338" y="4951413"/>
            <a:ext cx="8035925" cy="1654175"/>
          </a:xfrm>
        </p:spPr>
        <p:txBody>
          <a:bodyPr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ca-ES" sz="48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Ecocardiografía</a:t>
            </a:r>
            <a:r>
              <a:rPr lang="ca-ES" sz="4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a-ES" sz="4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a-ES" sz="48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transtorácica</a:t>
            </a:r>
            <a:r>
              <a:rPr lang="ca-ES" sz="4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a-ES" sz="4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S" sz="48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338" y="6264275"/>
            <a:ext cx="38163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a-E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Válvula</a:t>
            </a:r>
            <a:r>
              <a:rPr lang="ca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mitral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ca-ES" sz="48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Diagnóstico</a:t>
            </a:r>
            <a:endParaRPr lang="es-ES" sz="48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138" y="2298700"/>
            <a:ext cx="8515350" cy="4656138"/>
          </a:xfrm>
        </p:spPr>
        <p:txBody>
          <a:bodyPr rtlCol="0">
            <a:normAutofit/>
          </a:bodyPr>
          <a:lstStyle/>
          <a:p>
            <a:pPr marL="100794" indent="-100794" defTabSz="1007943" eaLnBrk="1" fontAlgn="auto" hangingPunct="1">
              <a:spcBef>
                <a:spcPts val="1323"/>
              </a:spcBef>
              <a:spcAft>
                <a:spcPts val="220"/>
              </a:spcAft>
              <a:defRPr/>
            </a:pPr>
            <a:r>
              <a:rPr lang="ca-ES" sz="3200" u="sng" dirty="0" err="1" smtClean="0"/>
              <a:t>Ecocardiografía</a:t>
            </a:r>
            <a:r>
              <a:rPr lang="ca-ES" sz="3200" u="sng" dirty="0" smtClean="0"/>
              <a:t> </a:t>
            </a:r>
            <a:r>
              <a:rPr lang="ca-ES" sz="3200" u="sng" dirty="0" err="1" smtClean="0"/>
              <a:t>transtorácica</a:t>
            </a:r>
            <a:r>
              <a:rPr lang="ca-ES" sz="3200" dirty="0" smtClean="0"/>
              <a:t>: </a:t>
            </a:r>
            <a:r>
              <a:rPr lang="ca-ES" sz="3200" b="1" dirty="0" err="1" smtClean="0"/>
              <a:t>Insuficiencia</a:t>
            </a:r>
            <a:r>
              <a:rPr lang="ca-ES" sz="3200" b="1" dirty="0" smtClean="0"/>
              <a:t> mitral severa </a:t>
            </a:r>
            <a:r>
              <a:rPr lang="ca-ES" sz="3200" dirty="0" err="1" smtClean="0"/>
              <a:t>debida</a:t>
            </a:r>
            <a:r>
              <a:rPr lang="ca-ES" sz="3200" dirty="0" smtClean="0"/>
              <a:t> a </a:t>
            </a:r>
            <a:r>
              <a:rPr lang="ca-ES" sz="3200" b="1" dirty="0" err="1" smtClean="0"/>
              <a:t>prolapso</a:t>
            </a:r>
            <a:r>
              <a:rPr lang="ca-ES" sz="3200" dirty="0" smtClean="0"/>
              <a:t> en la </a:t>
            </a:r>
            <a:r>
              <a:rPr lang="ca-ES" sz="3200" dirty="0" err="1" smtClean="0"/>
              <a:t>válvula</a:t>
            </a:r>
            <a:r>
              <a:rPr lang="ca-ES" sz="3200" dirty="0" smtClean="0"/>
              <a:t>.</a:t>
            </a:r>
          </a:p>
          <a:p>
            <a:pPr marL="100794" indent="-100794" defTabSz="1007943" eaLnBrk="1" fontAlgn="auto" hangingPunct="1">
              <a:spcBef>
                <a:spcPts val="1323"/>
              </a:spcBef>
              <a:spcAft>
                <a:spcPts val="220"/>
              </a:spcAft>
              <a:defRPr/>
            </a:pPr>
            <a:r>
              <a:rPr lang="ca-ES" sz="3200" u="sng" dirty="0" err="1" smtClean="0"/>
              <a:t>Tratamiento</a:t>
            </a:r>
            <a:r>
              <a:rPr lang="ca-ES" sz="3200" dirty="0" smtClean="0"/>
              <a:t>: </a:t>
            </a:r>
            <a:r>
              <a:rPr lang="ca-ES" sz="3200" dirty="0" err="1" smtClean="0"/>
              <a:t>Reparación</a:t>
            </a:r>
            <a:r>
              <a:rPr lang="ca-ES" sz="3200" dirty="0" smtClean="0"/>
              <a:t> valvular quirúrgica</a:t>
            </a:r>
          </a:p>
          <a:p>
            <a:pPr marL="100794" indent="-100794" defTabSz="1007943" eaLnBrk="1" fontAlgn="auto" hangingPunct="1">
              <a:spcBef>
                <a:spcPts val="1323"/>
              </a:spcBef>
              <a:spcAft>
                <a:spcPts val="220"/>
              </a:spcAft>
              <a:defRPr/>
            </a:pPr>
            <a:endParaRPr lang="ca-ES" sz="2205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131</Words>
  <Application>Microsoft Office PowerPoint</Application>
  <PresentationFormat>Personalizado</PresentationFormat>
  <Paragraphs>20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Microsoft YaHei</vt:lpstr>
      <vt:lpstr>Tw Cen MT Condensed</vt:lpstr>
      <vt:lpstr>Tw Cen MT</vt:lpstr>
      <vt:lpstr>Wingdings 3</vt:lpstr>
      <vt:lpstr>Times New Roman</vt:lpstr>
      <vt:lpstr>Arial Unicode MS</vt:lpstr>
      <vt:lpstr>Wingdings</vt:lpstr>
      <vt:lpstr>Integral</vt:lpstr>
      <vt:lpstr>Diagnóstico a primera vista cardiología</vt:lpstr>
      <vt:lpstr>Presentación de PowerPoint</vt:lpstr>
      <vt:lpstr>Ecocardiografía transtorácica </vt:lpstr>
      <vt:lpstr>Diagnóstico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García Jiménez</dc:creator>
  <cp:lastModifiedBy>Paula García Jiménez</cp:lastModifiedBy>
  <cp:revision>13</cp:revision>
  <cp:lastPrinted>1601-01-01T00:00:00Z</cp:lastPrinted>
  <dcterms:created xsi:type="dcterms:W3CDTF">2019-03-27T08:23:06Z</dcterms:created>
  <dcterms:modified xsi:type="dcterms:W3CDTF">2019-04-08T17:24:04Z</dcterms:modified>
</cp:coreProperties>
</file>