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1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3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93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65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65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55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30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76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86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2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30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4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1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65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64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51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978B12-03F4-401B-8CFA-9990F2545C6B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39C0-A447-42A3-9DF9-F4DFC2377C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520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795681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CASO CLÍNICO</a:t>
            </a:r>
            <a:br>
              <a:rPr lang="es-ES" dirty="0" smtClean="0"/>
            </a:br>
            <a:r>
              <a:rPr lang="es-ES" dirty="0" smtClean="0"/>
              <a:t>CENTRO DE REFERENCIA: HGUA</a:t>
            </a:r>
            <a:br>
              <a:rPr lang="es-ES" dirty="0" smtClean="0"/>
            </a:br>
            <a:r>
              <a:rPr lang="es-ES" dirty="0" smtClean="0"/>
              <a:t>SERVICIO: CARDIOLOGÍA</a:t>
            </a:r>
            <a:br>
              <a:rPr lang="es-ES" dirty="0" smtClean="0"/>
            </a:br>
            <a:r>
              <a:rPr lang="es-ES" dirty="0" smtClean="0"/>
              <a:t>TUTOR: VICENTE ARRARTE</a:t>
            </a:r>
            <a:br>
              <a:rPr lang="es-ES" dirty="0" smtClean="0"/>
            </a:br>
            <a:r>
              <a:rPr lang="es-ES" dirty="0" smtClean="0"/>
              <a:t>AUTOR: CARLOS YAGO RIQUELME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844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/>
          <a:p>
            <a:r>
              <a:rPr lang="es-ES" sz="2000" dirty="0" smtClean="0"/>
              <a:t>Mujer de 57 años acude a urgencias por disnea intensa en reposo desde la madrugada tras intervención de </a:t>
            </a:r>
            <a:r>
              <a:rPr lang="es-ES" sz="2000" i="1" dirty="0" err="1" smtClean="0"/>
              <a:t>hallux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valgus</a:t>
            </a:r>
            <a:r>
              <a:rPr lang="es-ES" sz="2000" dirty="0" smtClean="0"/>
              <a:t>, asociada a </a:t>
            </a:r>
            <a:r>
              <a:rPr lang="es-ES" sz="2000" dirty="0" err="1" smtClean="0"/>
              <a:t>ortopnea</a:t>
            </a:r>
            <a:r>
              <a:rPr lang="es-ES" sz="2000" dirty="0" smtClean="0"/>
              <a:t> y DPN. Refiere disminución de la diuresis. No dolor torácico ni palpitaciones.</a:t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b="1" dirty="0" smtClean="0"/>
              <a:t>Antecedentes</a:t>
            </a:r>
            <a:r>
              <a:rPr lang="es-ES" sz="2000" dirty="0" smtClean="0"/>
              <a:t>: No RAM, HTA, DM, DLP, fumadora 5 cigarros/día. VIH C3 con TARGA cumplida y seguida por UEI, Carga Viral indetectable. Ingresos múltiples por Neumonía por CMV, P. </a:t>
            </a:r>
            <a:r>
              <a:rPr lang="es-ES" sz="2000" dirty="0" err="1" smtClean="0"/>
              <a:t>jirovecii</a:t>
            </a:r>
            <a:r>
              <a:rPr lang="es-ES" sz="2000" dirty="0" smtClean="0"/>
              <a:t> y sepsis </a:t>
            </a:r>
            <a:r>
              <a:rPr lang="es-ES" sz="2000" dirty="0" err="1" smtClean="0"/>
              <a:t>neumocócica</a:t>
            </a:r>
            <a:r>
              <a:rPr lang="es-ES" sz="2000" dirty="0" smtClean="0"/>
              <a:t>. Miocardiopatía dilatada de origen isquémico por IAM </a:t>
            </a:r>
            <a:r>
              <a:rPr lang="es-ES" sz="2000" dirty="0" err="1" smtClean="0"/>
              <a:t>anteroseptal</a:t>
            </a:r>
            <a:r>
              <a:rPr lang="es-ES" sz="2000" dirty="0" smtClean="0"/>
              <a:t> en año 2000 con FEVI severamente deprimida, con DAI. IC de clase III NYHA. Hipopituitarismo seguido por Endocrinología. Factor V de Leyden y </a:t>
            </a:r>
            <a:r>
              <a:rPr lang="es-ES" sz="2000" dirty="0" err="1" smtClean="0"/>
              <a:t>homocisteinemia</a:t>
            </a:r>
            <a:r>
              <a:rPr lang="es-ES" sz="2000" dirty="0" smtClean="0"/>
              <a:t> familiar.</a:t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b="1" dirty="0" smtClean="0"/>
              <a:t>IQ</a:t>
            </a:r>
            <a:r>
              <a:rPr lang="es-ES" sz="2000" dirty="0" smtClean="0"/>
              <a:t>: Colecistectomía, artroplastia de cadera bilateral.</a:t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 smtClean="0"/>
              <a:t>TTO actual</a:t>
            </a:r>
            <a:r>
              <a:rPr lang="es-ES" sz="2000" dirty="0" smtClean="0"/>
              <a:t>: </a:t>
            </a:r>
            <a:r>
              <a:rPr lang="es-ES" sz="2000" dirty="0" err="1" smtClean="0"/>
              <a:t>Hidroaltesona</a:t>
            </a:r>
            <a:r>
              <a:rPr lang="es-ES" sz="2000" dirty="0" smtClean="0"/>
              <a:t>, </a:t>
            </a:r>
            <a:r>
              <a:rPr lang="es-ES" sz="2000" dirty="0" err="1" smtClean="0"/>
              <a:t>Rezolsta</a:t>
            </a:r>
            <a:r>
              <a:rPr lang="es-ES" sz="2000" dirty="0" smtClean="0"/>
              <a:t>, </a:t>
            </a:r>
            <a:r>
              <a:rPr lang="es-ES" sz="2000" dirty="0" err="1" smtClean="0"/>
              <a:t>Rilpivirina</a:t>
            </a:r>
            <a:r>
              <a:rPr lang="es-ES" sz="2000" dirty="0" smtClean="0"/>
              <a:t>, </a:t>
            </a:r>
            <a:r>
              <a:rPr lang="es-ES" sz="2000" dirty="0" err="1" smtClean="0"/>
              <a:t>Lyrica</a:t>
            </a:r>
            <a:r>
              <a:rPr lang="es-ES" sz="2000" dirty="0" smtClean="0"/>
              <a:t>, </a:t>
            </a:r>
            <a:r>
              <a:rPr lang="es-ES" sz="2000" dirty="0" err="1" smtClean="0"/>
              <a:t>Isentress</a:t>
            </a:r>
            <a:r>
              <a:rPr lang="es-ES" sz="2000" dirty="0" smtClean="0"/>
              <a:t>, </a:t>
            </a:r>
            <a:r>
              <a:rPr lang="es-ES" sz="2000" dirty="0" err="1" smtClean="0"/>
              <a:t>Lorazepam</a:t>
            </a:r>
            <a:r>
              <a:rPr lang="es-ES" sz="2000" dirty="0" smtClean="0"/>
              <a:t>, </a:t>
            </a:r>
            <a:r>
              <a:rPr lang="es-ES" sz="2000" dirty="0" err="1" smtClean="0"/>
              <a:t>Alipza</a:t>
            </a:r>
            <a:r>
              <a:rPr lang="es-ES" sz="2000" dirty="0" smtClean="0"/>
              <a:t>, </a:t>
            </a:r>
            <a:r>
              <a:rPr lang="es-ES" sz="2000" dirty="0" err="1" smtClean="0"/>
              <a:t>Ranitidina</a:t>
            </a:r>
            <a:r>
              <a:rPr lang="es-ES" sz="2000" dirty="0" smtClean="0"/>
              <a:t>, </a:t>
            </a:r>
            <a:r>
              <a:rPr lang="es-ES" sz="2000" dirty="0" err="1" smtClean="0"/>
              <a:t>Acfol</a:t>
            </a:r>
            <a:r>
              <a:rPr lang="es-ES" sz="2000" dirty="0" smtClean="0"/>
              <a:t>, AAS, </a:t>
            </a:r>
            <a:r>
              <a:rPr lang="es-ES" sz="2000" dirty="0" err="1" smtClean="0"/>
              <a:t>Durogesic</a:t>
            </a:r>
            <a:r>
              <a:rPr lang="es-ES" sz="2000" dirty="0" smtClean="0"/>
              <a:t>, </a:t>
            </a:r>
            <a:r>
              <a:rPr lang="es-ES" sz="2000" dirty="0" err="1" smtClean="0"/>
              <a:t>Seguril</a:t>
            </a:r>
            <a:r>
              <a:rPr lang="es-ES" sz="2000" dirty="0" smtClean="0"/>
              <a:t>, </a:t>
            </a:r>
            <a:r>
              <a:rPr lang="es-ES" sz="2000" dirty="0" err="1" smtClean="0"/>
              <a:t>Entresto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 smtClean="0"/>
              <a:t>Exploración física: </a:t>
            </a:r>
            <a:r>
              <a:rPr lang="es-ES" sz="2000" dirty="0" smtClean="0"/>
              <a:t>MEG con TA: 164/99 </a:t>
            </a:r>
            <a:r>
              <a:rPr lang="es-ES" sz="2000" dirty="0" err="1" smtClean="0"/>
              <a:t>mmHg</a:t>
            </a:r>
            <a:r>
              <a:rPr lang="es-ES" sz="2000" dirty="0" smtClean="0"/>
              <a:t>, FC: 100 </a:t>
            </a:r>
            <a:r>
              <a:rPr lang="es-ES" sz="2000" dirty="0" err="1" smtClean="0"/>
              <a:t>lpm</a:t>
            </a:r>
            <a:r>
              <a:rPr lang="es-ES" sz="2000" dirty="0" smtClean="0"/>
              <a:t>, </a:t>
            </a:r>
            <a:r>
              <a:rPr lang="es-ES" sz="2000" dirty="0" err="1" smtClean="0"/>
              <a:t>Sat</a:t>
            </a:r>
            <a:r>
              <a:rPr lang="es-ES" sz="2000" dirty="0" smtClean="0"/>
              <a:t> 93% con O2, pero acudió con 80% y tiraje costal, se inició BIPAP, </a:t>
            </a:r>
            <a:r>
              <a:rPr lang="es-ES" sz="2000" dirty="0" err="1" smtClean="0"/>
              <a:t>Tª</a:t>
            </a:r>
            <a:r>
              <a:rPr lang="es-ES" sz="2000" dirty="0" smtClean="0"/>
              <a:t>: 36,7ºC. </a:t>
            </a:r>
            <a:r>
              <a:rPr lang="es-ES" sz="2000" dirty="0" err="1" smtClean="0"/>
              <a:t>CyO</a:t>
            </a:r>
            <a:r>
              <a:rPr lang="es-ES" sz="2000" dirty="0" smtClean="0"/>
              <a:t>, NH, NC, BP, lenguaje conservado.</a:t>
            </a:r>
            <a:br>
              <a:rPr lang="es-ES" sz="2000" dirty="0" smtClean="0"/>
            </a:br>
            <a:r>
              <a:rPr lang="es-ES" sz="2000" b="1" dirty="0" smtClean="0"/>
              <a:t>ACP</a:t>
            </a:r>
            <a:r>
              <a:rPr lang="es-ES" sz="2000" dirty="0" smtClean="0"/>
              <a:t>: </a:t>
            </a:r>
            <a:r>
              <a:rPr lang="es-ES" sz="2000" u="sng" dirty="0" smtClean="0"/>
              <a:t>Cardíaca</a:t>
            </a:r>
            <a:r>
              <a:rPr lang="es-ES" sz="2000" dirty="0" smtClean="0"/>
              <a:t>: soplo diastólico ya conocido </a:t>
            </a:r>
            <a:r>
              <a:rPr lang="es-ES" sz="2000" u="sng" dirty="0" smtClean="0"/>
              <a:t>Pulmonar:</a:t>
            </a:r>
            <a:r>
              <a:rPr lang="es-ES" sz="2000" dirty="0" smtClean="0"/>
              <a:t> Crepitantes </a:t>
            </a:r>
            <a:r>
              <a:rPr lang="es-ES" sz="2000" dirty="0" err="1" smtClean="0"/>
              <a:t>bibasales</a:t>
            </a:r>
            <a:r>
              <a:rPr lang="es-ES" sz="2000" dirty="0" smtClean="0"/>
              <a:t> con MV disminuido.</a:t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898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r>
              <a:rPr lang="es-ES" b="1" dirty="0" smtClean="0"/>
              <a:t>Pruebas: </a:t>
            </a:r>
            <a:r>
              <a:rPr lang="es-ES" u="sng" dirty="0" smtClean="0"/>
              <a:t>AS:</a:t>
            </a:r>
            <a:r>
              <a:rPr lang="es-ES" dirty="0" smtClean="0"/>
              <a:t> A destacar: Creatinina elevada, filtrado bajo, BNP muy alto, </a:t>
            </a:r>
            <a:r>
              <a:rPr lang="es-ES" dirty="0" err="1" smtClean="0"/>
              <a:t>Hb</a:t>
            </a:r>
            <a:r>
              <a:rPr lang="es-ES" dirty="0" smtClean="0"/>
              <a:t> baja.</a:t>
            </a:r>
            <a:r>
              <a:rPr lang="es-ES" b="1" dirty="0" smtClean="0"/>
              <a:t> </a:t>
            </a:r>
            <a:r>
              <a:rPr lang="es-ES" dirty="0"/>
              <a:t> </a:t>
            </a:r>
            <a:r>
              <a:rPr lang="es-ES" u="sng" dirty="0" smtClean="0"/>
              <a:t>RX Torácica:</a:t>
            </a:r>
            <a:r>
              <a:rPr lang="es-ES" dirty="0" smtClean="0"/>
              <a:t> Infiltrados bilaterales parcheados, ICT &gt;0,5, SCF no pinzados.</a:t>
            </a:r>
          </a:p>
          <a:p>
            <a:pPr marL="0" indent="0">
              <a:buNone/>
            </a:pPr>
            <a:r>
              <a:rPr lang="es-ES" b="1" dirty="0" smtClean="0"/>
              <a:t>	</a:t>
            </a:r>
            <a:r>
              <a:rPr lang="es-ES" u="sng" dirty="0" smtClean="0"/>
              <a:t>ECG: </a:t>
            </a:r>
            <a:r>
              <a:rPr lang="es-ES" dirty="0" smtClean="0"/>
              <a:t>Sin hallazgos patológicos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10917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10" y="581347"/>
            <a:ext cx="7502306" cy="5626730"/>
          </a:xfrm>
        </p:spPr>
      </p:pic>
    </p:spTree>
    <p:extLst>
      <p:ext uri="{BB962C8B-B14F-4D97-AF65-F5344CB8AC3E}">
        <p14:creationId xmlns:p14="http://schemas.microsoft.com/office/powerpoint/2010/main" val="164721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7668" cy="1400530"/>
          </a:xfrm>
        </p:spPr>
        <p:txBody>
          <a:bodyPr/>
          <a:lstStyle/>
          <a:p>
            <a:r>
              <a:rPr lang="es-ES" dirty="0" smtClean="0"/>
              <a:t>SOLUCIÓN: Edema agudo de pulmón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Plan de acción: BIPAP, Nitratos, </a:t>
            </a:r>
            <a:r>
              <a:rPr lang="es-ES" dirty="0" err="1" smtClean="0"/>
              <a:t>Seguril</a:t>
            </a:r>
            <a:r>
              <a:rPr lang="es-ES" dirty="0" smtClean="0"/>
              <a:t> en bolo. Mejora muy acusada.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8379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</TotalTime>
  <Words>96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 CASO CLÍNICO CENTRO DE REFERENCIA: HGUA SERVICIO: CARDIOLOGÍA TUTOR: VICENTE ARRARTE AUTOR: CARLOS YAGO RIQUELME</vt:lpstr>
      <vt:lpstr>Mujer de 57 años acude a urgencias por disnea intensa en reposo desde la madrugada tras intervención de hallux valgus, asociada a ortopnea y DPN. Refiere disminución de la diuresis. No dolor torácico ni palpitaciones.  Antecedentes: No RAM, HTA, DM, DLP, fumadora 5 cigarros/día. VIH C3 con TARGA cumplida y seguida por UEI, Carga Viral indetectable. Ingresos múltiples por Neumonía por CMV, P. jirovecii y sepsis neumocócica. Miocardiopatía dilatada de origen isquémico por IAM anteroseptal en año 2000 con FEVI severamente deprimida, con DAI. IC de clase III NYHA. Hipopituitarismo seguido por Endocrinología. Factor V de Leyden y homocisteinemia familiar.  IQ: Colecistectomía, artroplastia de cadera bilateral.  TTO actual: Hidroaltesona, Rezolsta, Rilpivirina, Lyrica, Isentress, Lorazepam, Alipza, Ranitidina, Acfol, AAS, Durogesic, Seguril, Entresto.  Exploración física: MEG con TA: 164/99 mmHg, FC: 100 lpm, Sat 93% con O2, pero acudió con 80% y tiraje costal, se inició BIPAP, Tª: 36,7ºC. CyO, NH, NC, BP, lenguaje conservado. ACP: Cardíaca: soplo diastólico ya conocido Pulmonar: Crepitantes bibasales con MV disminuido.   </vt:lpstr>
      <vt:lpstr>Presentación de PowerPoint</vt:lpstr>
      <vt:lpstr>Presentación de PowerPoint</vt:lpstr>
      <vt:lpstr>SOLUCIÓN: Edema agudo de pulmón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 DE 57 AÑOS ACUDE A URGENCIAS POR DISNEA INTENSA EN REPOSO, ORTOPNEA, DISNEA PAROXÍSTICA NOCTURNA, OLIGURIA</dc:title>
  <dc:creator>Usuario de Windows</dc:creator>
  <cp:lastModifiedBy>Usuario de Windows</cp:lastModifiedBy>
  <cp:revision>9</cp:revision>
  <dcterms:created xsi:type="dcterms:W3CDTF">2019-03-01T07:31:06Z</dcterms:created>
  <dcterms:modified xsi:type="dcterms:W3CDTF">2019-04-05T15:50:05Z</dcterms:modified>
</cp:coreProperties>
</file>