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</p:sldMasterIdLst>
  <p:notesMasterIdLst>
    <p:notesMasterId r:id="rId6"/>
  </p:notesMasterIdLst>
  <p:sldIdLst>
    <p:sldId id="259" r:id="rId2"/>
    <p:sldId id="258" r:id="rId3"/>
    <p:sldId id="257" r:id="rId4"/>
    <p:sldId id="260" r:id="rId5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8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altLang="es-E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5732BDB7-DF4F-41E6-B779-B1D3FD742F9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37624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charset="0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charset="0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charset="0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49AB3AFA-8DCC-4FE2-A7C8-E89DCC056D6E}" type="slidenum">
              <a:rPr lang="es-ES" altLang="es-ES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/>
              <a:t>3</a:t>
            </a:fld>
            <a:endParaRPr lang="es-ES" altLang="es-ES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2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257883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10080625" cy="50403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9"/>
          <p:cNvSpPr/>
          <p:nvPr/>
        </p:nvSpPr>
        <p:spPr>
          <a:xfrm>
            <a:off x="4763" y="0"/>
            <a:ext cx="10075862" cy="5040313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7"/>
          <p:cNvCxnSpPr/>
          <p:nvPr/>
        </p:nvCxnSpPr>
        <p:spPr>
          <a:xfrm flipV="1">
            <a:off x="6934200" y="5802313"/>
            <a:ext cx="0" cy="100806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24" y="5467632"/>
            <a:ext cx="6426398" cy="1612731"/>
          </a:xfrm>
        </p:spPr>
        <p:txBody>
          <a:bodyPr/>
          <a:lstStyle>
            <a:lvl1pPr algn="r">
              <a:defRPr sz="4850" spc="22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9441" y="5467632"/>
            <a:ext cx="2646164" cy="1612731"/>
          </a:xfrm>
        </p:spPr>
        <p:txBody>
          <a:bodyPr lIns="91440" rIns="9144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764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03972" indent="0" algn="ctr">
              <a:buNone/>
              <a:defRPr sz="1764"/>
            </a:lvl2pPr>
            <a:lvl3pPr marL="1007943" indent="0" algn="ctr">
              <a:buNone/>
              <a:defRPr sz="176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663C3-977A-4E87-B4E7-C3D1B0ADD9E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024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20E98-62DE-4219-B47B-3DB0A0E1506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2441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 rot="5400000" flipV="1">
            <a:off x="8316913" y="192088"/>
            <a:ext cx="0" cy="7556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9" y="839964"/>
            <a:ext cx="2173635" cy="5963744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9052" y="839964"/>
            <a:ext cx="6268889" cy="59637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582A-CD1B-47C7-9B8C-EC8D405C2BE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91256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3694A-C77F-4FC3-A5D2-9E37EB5CDCF3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4983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0" y="0"/>
            <a:ext cx="10080625" cy="504031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10"/>
          <p:cNvSpPr/>
          <p:nvPr/>
        </p:nvSpPr>
        <p:spPr>
          <a:xfrm>
            <a:off x="4763" y="0"/>
            <a:ext cx="10075862" cy="5040313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7"/>
          <p:cNvCxnSpPr/>
          <p:nvPr/>
        </p:nvCxnSpPr>
        <p:spPr>
          <a:xfrm flipV="1">
            <a:off x="6934200" y="5802313"/>
            <a:ext cx="0" cy="100806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24" y="5467632"/>
            <a:ext cx="6426398" cy="1612731"/>
          </a:xfrm>
        </p:spPr>
        <p:txBody>
          <a:bodyPr/>
          <a:lstStyle>
            <a:lvl1pPr algn="r">
              <a:defRPr sz="4850" b="0" spc="22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9441" y="5467632"/>
            <a:ext cx="2646164" cy="1612731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64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039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8E17F-53AC-4A83-A569-DE563AD6373E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41825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73" y="645092"/>
            <a:ext cx="8036778" cy="165304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772" y="2519892"/>
            <a:ext cx="3931444" cy="44350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2107" y="2519892"/>
            <a:ext cx="3931444" cy="44350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1ADE7-A3CB-46A7-85CB-81667B2E740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28536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46773" y="645092"/>
            <a:ext cx="8036778" cy="165304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6772" y="2402645"/>
            <a:ext cx="3931444" cy="907161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25" b="0" cap="none" baseline="0">
                <a:solidFill>
                  <a:schemeClr val="accent1"/>
                </a:solidFill>
                <a:latin typeface="+mn-lt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6772" y="3271437"/>
            <a:ext cx="3931444" cy="36834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2107" y="2402645"/>
            <a:ext cx="3931444" cy="907161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4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2107" y="3271437"/>
            <a:ext cx="3931444" cy="36834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34F3E-7427-4E56-90C6-9BB5627617E4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7394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751EE-291B-4566-8D3C-94058A5E03C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08935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4C86-E1D3-45C2-85ED-AAC1DFF09929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9541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46773" y="519751"/>
            <a:ext cx="3629025" cy="1915118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96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5293" y="907161"/>
            <a:ext cx="4695051" cy="5715114"/>
          </a:xfrm>
        </p:spPr>
        <p:txBody>
          <a:bodyPr/>
          <a:lstStyle>
            <a:lvl1pPr>
              <a:defRPr sz="2205"/>
            </a:lvl1pPr>
            <a:lvl2pPr>
              <a:defRPr sz="1764"/>
            </a:lvl2pPr>
            <a:lvl3pPr>
              <a:defRPr sz="132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773" y="2488483"/>
            <a:ext cx="3629025" cy="4147232"/>
          </a:xfrm>
        </p:spPr>
        <p:txBody>
          <a:bodyPr lIns="91440" rIns="91440"/>
          <a:lstStyle>
            <a:lvl1pPr marL="0" indent="0">
              <a:lnSpc>
                <a:spcPct val="108000"/>
              </a:lnSpc>
              <a:spcBef>
                <a:spcPts val="661"/>
              </a:spcBef>
              <a:buNone/>
              <a:defRPr sz="1764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896A-5773-42F8-820D-DAEBE8D411C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7858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/>
          <p:cNvCxnSpPr/>
          <p:nvPr/>
        </p:nvCxnSpPr>
        <p:spPr>
          <a:xfrm flipV="1">
            <a:off x="6934200" y="5802313"/>
            <a:ext cx="0" cy="100806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24" y="5467633"/>
            <a:ext cx="6426398" cy="1612731"/>
          </a:xfrm>
        </p:spPr>
        <p:txBody>
          <a:bodyPr/>
          <a:lstStyle>
            <a:lvl1pPr algn="r">
              <a:defRPr sz="4850" spc="22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0078105" cy="5039783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2646"/>
            </a:lvl1pPr>
            <a:lvl2pPr marL="377979" indent="0">
              <a:buNone/>
              <a:defRPr sz="2315"/>
            </a:lvl2pPr>
            <a:lvl3pPr marL="755957" indent="0">
              <a:buNone/>
              <a:defRPr sz="1984"/>
            </a:lvl3pPr>
            <a:lvl4pPr marL="1133936" indent="0">
              <a:buNone/>
              <a:defRPr sz="1653"/>
            </a:lvl4pPr>
            <a:lvl5pPr marL="1511915" indent="0">
              <a:buNone/>
              <a:defRPr sz="1653"/>
            </a:lvl5pPr>
            <a:lvl6pPr marL="1889893" indent="0">
              <a:buNone/>
              <a:defRPr sz="1653"/>
            </a:lvl6pPr>
            <a:lvl7pPr marL="2267872" indent="0">
              <a:buNone/>
              <a:defRPr sz="1653"/>
            </a:lvl7pPr>
            <a:lvl8pPr marL="2645851" indent="0">
              <a:buNone/>
              <a:defRPr sz="1653"/>
            </a:lvl8pPr>
            <a:lvl9pPr marL="3023829" indent="0">
              <a:buNone/>
              <a:defRPr sz="1653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9441" y="5467633"/>
            <a:ext cx="2646164" cy="1612731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64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25687-300F-4A50-9CD6-6DDBDA24D1E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3887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6138" y="644525"/>
            <a:ext cx="8037512" cy="165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n-US" altLang="es-E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6138" y="2519363"/>
            <a:ext cx="8037512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n-US" altLang="es-E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6138" y="7132638"/>
            <a:ext cx="1781175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2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3675" y="7132638"/>
            <a:ext cx="4879975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Microsoft YaHei" panose="020B0503020204020204" pitchFamily="34" charset="-122"/>
                <a:cs typeface="+mn-cs"/>
              </a:defRPr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59850" y="7132638"/>
            <a:ext cx="80645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0D0D0D"/>
                </a:solidFill>
                <a:latin typeface="Tw Cen MT Condensed" panose="020B0606020104020203" pitchFamily="34" charset="0"/>
              </a:defRPr>
            </a:lvl1pPr>
          </a:lstStyle>
          <a:p>
            <a:pPr>
              <a:defRPr/>
            </a:pPr>
            <a:fld id="{921A7C10-8EB1-4E46-9D72-01DFFECA885C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30238" y="911225"/>
            <a:ext cx="0" cy="100806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2" r:id="rId2"/>
    <p:sldLayoutId id="2147483839" r:id="rId3"/>
    <p:sldLayoutId id="2147483833" r:id="rId4"/>
    <p:sldLayoutId id="2147483834" r:id="rId5"/>
    <p:sldLayoutId id="2147483835" r:id="rId6"/>
    <p:sldLayoutId id="2147483840" r:id="rId7"/>
    <p:sldLayoutId id="2147483836" r:id="rId8"/>
    <p:sldLayoutId id="2147483841" r:id="rId9"/>
    <p:sldLayoutId id="2147483837" r:id="rId10"/>
    <p:sldLayoutId id="2147483842" r:id="rId11"/>
  </p:sldLayoutIdLst>
  <p:txStyles>
    <p:titleStyle>
      <a:lvl1pPr algn="l" defTabSz="100647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800" kern="1200" cap="all" spc="110">
          <a:solidFill>
            <a:srgbClr val="0D0D0D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defTabSz="100647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0D0D0D"/>
          </a:solidFill>
          <a:latin typeface="Tw Cen MT Condensed" panose="020B0606020104020203" pitchFamily="34" charset="0"/>
          <a:ea typeface="MS PGothic" panose="020B0600070205080204" pitchFamily="34" charset="-128"/>
          <a:cs typeface="MS PGothic" charset="0"/>
        </a:defRPr>
      </a:lvl2pPr>
      <a:lvl3pPr algn="l" defTabSz="100647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0D0D0D"/>
          </a:solidFill>
          <a:latin typeface="Tw Cen MT Condensed" panose="020B0606020104020203" pitchFamily="34" charset="0"/>
          <a:ea typeface="MS PGothic" panose="020B0600070205080204" pitchFamily="34" charset="-128"/>
          <a:cs typeface="MS PGothic" charset="0"/>
        </a:defRPr>
      </a:lvl3pPr>
      <a:lvl4pPr algn="l" defTabSz="100647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0D0D0D"/>
          </a:solidFill>
          <a:latin typeface="Tw Cen MT Condensed" panose="020B0606020104020203" pitchFamily="34" charset="0"/>
          <a:ea typeface="MS PGothic" panose="020B0600070205080204" pitchFamily="34" charset="-128"/>
          <a:cs typeface="MS PGothic" charset="0"/>
        </a:defRPr>
      </a:lvl4pPr>
      <a:lvl5pPr algn="l" defTabSz="100647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0D0D0D"/>
          </a:solidFill>
          <a:latin typeface="Tw Cen MT Condensed" panose="020B0606020104020203" pitchFamily="34" charset="0"/>
          <a:ea typeface="MS PGothic" panose="020B0600070205080204" pitchFamily="34" charset="-128"/>
          <a:cs typeface="MS PGothic" charset="0"/>
        </a:defRPr>
      </a:lvl5pPr>
      <a:lvl6pPr marL="457200" algn="l" defTabSz="1006475" rtl="0" fontAlgn="base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0D0D0D"/>
          </a:solidFill>
          <a:latin typeface="Tw Cen MT Condensed" panose="020B0606020104020203" pitchFamily="34" charset="0"/>
        </a:defRPr>
      </a:lvl6pPr>
      <a:lvl7pPr marL="914400" algn="l" defTabSz="1006475" rtl="0" fontAlgn="base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0D0D0D"/>
          </a:solidFill>
          <a:latin typeface="Tw Cen MT Condensed" panose="020B0606020104020203" pitchFamily="34" charset="0"/>
        </a:defRPr>
      </a:lvl7pPr>
      <a:lvl8pPr marL="1371600" algn="l" defTabSz="1006475" rtl="0" fontAlgn="base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0D0D0D"/>
          </a:solidFill>
          <a:latin typeface="Tw Cen MT Condensed" panose="020B0606020104020203" pitchFamily="34" charset="0"/>
        </a:defRPr>
      </a:lvl8pPr>
      <a:lvl9pPr marL="1828800" algn="l" defTabSz="1006475" rtl="0" fontAlgn="base">
        <a:lnSpc>
          <a:spcPct val="80000"/>
        </a:lnSpc>
        <a:spcBef>
          <a:spcPct val="0"/>
        </a:spcBef>
        <a:spcAft>
          <a:spcPct val="0"/>
        </a:spcAft>
        <a:defRPr sz="4800">
          <a:solidFill>
            <a:srgbClr val="0D0D0D"/>
          </a:solidFill>
          <a:latin typeface="Tw Cen MT Condensed" panose="020B0606020104020203" pitchFamily="34" charset="0"/>
        </a:defRPr>
      </a:lvl9pPr>
    </p:titleStyle>
    <p:bodyStyle>
      <a:lvl1pPr marL="100013" indent="-100013" algn="l" defTabSz="1006475" rtl="0" eaLnBrk="0" fontAlgn="base" hangingPunct="0">
        <a:lnSpc>
          <a:spcPct val="90000"/>
        </a:lnSpc>
        <a:spcBef>
          <a:spcPts val="1325"/>
        </a:spcBef>
        <a:spcAft>
          <a:spcPts val="225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292100" indent="-150813" algn="l" defTabSz="1006475" rtl="0" eaLnBrk="0" fontAlgn="base" hangingPunct="0">
        <a:lnSpc>
          <a:spcPct val="90000"/>
        </a:lnSpc>
        <a:spcBef>
          <a:spcPts val="225"/>
        </a:spcBef>
        <a:spcAft>
          <a:spcPts val="438"/>
        </a:spcAft>
        <a:buClr>
          <a:schemeClr val="accent1"/>
        </a:buClr>
        <a:buFont typeface="Wingdings 3" panose="05040102010807070707" pitchFamily="18" charset="2"/>
        <a:buChar char=""/>
        <a:defRPr sz="17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493713" indent="-150813" algn="l" defTabSz="1006475" rtl="0" eaLnBrk="0" fontAlgn="base" hangingPunct="0">
        <a:lnSpc>
          <a:spcPct val="90000"/>
        </a:lnSpc>
        <a:spcBef>
          <a:spcPts val="225"/>
        </a:spcBef>
        <a:spcAft>
          <a:spcPts val="438"/>
        </a:spcAft>
        <a:buClr>
          <a:schemeClr val="accent1"/>
        </a:buClr>
        <a:buFont typeface="Wingdings 3" panose="05040102010807070707" pitchFamily="18" charset="2"/>
        <a:buChar char=""/>
        <a:defRPr sz="13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654050" indent="-150813" algn="l" defTabSz="1006475" rtl="0" eaLnBrk="0" fontAlgn="base" hangingPunct="0">
        <a:lnSpc>
          <a:spcPct val="90000"/>
        </a:lnSpc>
        <a:spcBef>
          <a:spcPts val="225"/>
        </a:spcBef>
        <a:spcAft>
          <a:spcPts val="438"/>
        </a:spcAft>
        <a:buClr>
          <a:schemeClr val="accent1"/>
        </a:buClr>
        <a:buFont typeface="Wingdings 3" panose="05040102010807070707" pitchFamily="18" charset="2"/>
        <a:buChar char=""/>
        <a:defRPr sz="13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855663" indent="-150813" algn="l" defTabSz="1006475" rtl="0" eaLnBrk="0" fontAlgn="base" hangingPunct="0">
        <a:lnSpc>
          <a:spcPct val="90000"/>
        </a:lnSpc>
        <a:spcBef>
          <a:spcPts val="225"/>
        </a:spcBef>
        <a:spcAft>
          <a:spcPts val="438"/>
        </a:spcAft>
        <a:buClr>
          <a:schemeClr val="accent1"/>
        </a:buClr>
        <a:buFont typeface="Wingdings 3" panose="05040102010807070707" pitchFamily="18" charset="2"/>
        <a:buChar char=""/>
        <a:defRPr sz="13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007943" indent="-151191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Wingdings 3" pitchFamily="18" charset="2"/>
        <a:buChar char="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1169214" indent="-151191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Wingdings 3" pitchFamily="18" charset="2"/>
        <a:buChar char="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1340564" indent="-151191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Wingdings 3" pitchFamily="18" charset="2"/>
        <a:buChar char="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1501835" indent="-151191" algn="l" defTabSz="1007943" rtl="0" eaLnBrk="1" latinLnBrk="0" hangingPunct="1">
        <a:lnSpc>
          <a:spcPct val="90000"/>
        </a:lnSpc>
        <a:spcBef>
          <a:spcPts val="220"/>
        </a:spcBef>
        <a:spcAft>
          <a:spcPts val="441"/>
        </a:spcAft>
        <a:buClr>
          <a:schemeClr val="accent1"/>
        </a:buClr>
        <a:buFont typeface="Wingdings 3" pitchFamily="18" charset="2"/>
        <a:buChar char="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0" y="5467350"/>
            <a:ext cx="6911975" cy="191293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a-ES" altLang="es-ES" sz="3200" cap="none" smtClean="0"/>
              <a:t>DIAGNÓSTICO A PRIMERA VISTA</a:t>
            </a:r>
            <a:br>
              <a:rPr lang="ca-ES" altLang="es-ES" sz="3200" cap="none" smtClean="0"/>
            </a:br>
            <a:r>
              <a:rPr lang="ca-ES" altLang="es-ES" sz="3200" cap="none" smtClean="0"/>
              <a:t>UNIDAD DE ENFERMEDADES INFECCIOSAS</a:t>
            </a:r>
            <a:endParaRPr lang="es-ES" altLang="es-ES" sz="3200" cap="none" smtClean="0"/>
          </a:p>
        </p:txBody>
      </p:sp>
      <p:sp>
        <p:nvSpPr>
          <p:cNvPr id="8195" name="Subtítulo 4"/>
          <p:cNvSpPr>
            <a:spLocks noGrp="1"/>
          </p:cNvSpPr>
          <p:nvPr>
            <p:ph type="subTitle" idx="1"/>
          </p:nvPr>
        </p:nvSpPr>
        <p:spPr>
          <a:xfrm>
            <a:off x="7105650" y="5618163"/>
            <a:ext cx="2960688" cy="16129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a-ES" altLang="es-ES" sz="1700" smtClean="0">
                <a:solidFill>
                  <a:srgbClr val="0D0D0D"/>
                </a:solidFill>
              </a:rPr>
              <a:t>Paula García Jiménez</a:t>
            </a:r>
          </a:p>
          <a:p>
            <a:pPr eaLnBrk="1" hangingPunct="1">
              <a:spcBef>
                <a:spcPct val="0"/>
              </a:spcBef>
            </a:pPr>
            <a:r>
              <a:rPr lang="ca-ES" altLang="es-ES" sz="1700" smtClean="0">
                <a:solidFill>
                  <a:srgbClr val="0D0D0D"/>
                </a:solidFill>
              </a:rPr>
              <a:t>Talleres Integrados III</a:t>
            </a:r>
          </a:p>
          <a:p>
            <a:pPr eaLnBrk="1" hangingPunct="1">
              <a:spcBef>
                <a:spcPct val="0"/>
              </a:spcBef>
            </a:pPr>
            <a:r>
              <a:rPr lang="ca-ES" altLang="es-ES" sz="1700" smtClean="0">
                <a:solidFill>
                  <a:srgbClr val="0D0D0D"/>
                </a:solidFill>
              </a:rPr>
              <a:t>Aprobado por el Dr. Boix</a:t>
            </a:r>
          </a:p>
          <a:p>
            <a:pPr eaLnBrk="1" hangingPunct="1">
              <a:spcBef>
                <a:spcPct val="0"/>
              </a:spcBef>
            </a:pPr>
            <a:r>
              <a:rPr lang="ca-ES" altLang="es-ES" sz="1700" smtClean="0">
                <a:solidFill>
                  <a:srgbClr val="0D0D0D"/>
                </a:solidFill>
              </a:rPr>
              <a:t>HGUA</a:t>
            </a:r>
          </a:p>
          <a:p>
            <a:pPr eaLnBrk="1" hangingPunct="1">
              <a:spcBef>
                <a:spcPct val="0"/>
              </a:spcBef>
            </a:pPr>
            <a:endParaRPr lang="es-ES" altLang="es-ES" sz="1700" smtClean="0">
              <a:solidFill>
                <a:srgbClr val="0D0D0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Marcador de contenido 6"/>
          <p:cNvSpPr>
            <a:spLocks noGrp="1"/>
          </p:cNvSpPr>
          <p:nvPr>
            <p:ph idx="1"/>
          </p:nvPr>
        </p:nvSpPr>
        <p:spPr>
          <a:xfrm>
            <a:off x="719138" y="323850"/>
            <a:ext cx="9361487" cy="6270625"/>
          </a:xfrm>
        </p:spPr>
        <p:txBody>
          <a:bodyPr/>
          <a:lstStyle/>
          <a:p>
            <a:pPr marL="0" indent="0" eaLnBrk="1" hangingPunct="1">
              <a:buFont typeface="Tw Cen MT" panose="020B0602020104020603" pitchFamily="34" charset="0"/>
              <a:buNone/>
              <a:defRPr/>
            </a:pPr>
            <a:r>
              <a:rPr lang="es-ES" altLang="es-ES" sz="2600" b="1" u="sng" dirty="0" smtClean="0"/>
              <a:t>MC</a:t>
            </a:r>
            <a:r>
              <a:rPr lang="es-ES" altLang="es-ES" sz="2600" dirty="0" smtClean="0"/>
              <a:t>: Varón de 61 años que ingresa por fiebre sin foco.</a:t>
            </a:r>
          </a:p>
          <a:p>
            <a:pPr marL="0" indent="0" eaLnBrk="1" hangingPunct="1">
              <a:buFont typeface="Tw Cen MT" panose="020B0602020104020603" pitchFamily="34" charset="0"/>
              <a:buNone/>
              <a:defRPr/>
            </a:pPr>
            <a:r>
              <a:rPr lang="ca-ES" altLang="es-ES" sz="2600" b="1" u="sng" dirty="0" err="1" smtClean="0"/>
              <a:t>Antecedentes</a:t>
            </a:r>
            <a:r>
              <a:rPr lang="ca-ES" altLang="es-ES" sz="2600" dirty="0" smtClean="0"/>
              <a:t>: </a:t>
            </a:r>
          </a:p>
          <a:p>
            <a:pPr eaLnBrk="1" hangingPunct="1">
              <a:buFont typeface="Wingdings" panose="05000000000000000000" pitchFamily="2" charset="2"/>
              <a:buChar char="q"/>
              <a:defRPr/>
            </a:pPr>
            <a:r>
              <a:rPr lang="ca-ES" altLang="es-ES" sz="2600" dirty="0" err="1" smtClean="0"/>
              <a:t>Diabetes</a:t>
            </a:r>
            <a:r>
              <a:rPr lang="ca-ES" altLang="es-ES" sz="2600" dirty="0" smtClean="0"/>
              <a:t>, </a:t>
            </a:r>
            <a:r>
              <a:rPr lang="ca-ES" altLang="es-ES" sz="2600" dirty="0" err="1" smtClean="0"/>
              <a:t>hipertensión</a:t>
            </a:r>
            <a:r>
              <a:rPr lang="ca-ES" altLang="es-ES" sz="2600" dirty="0" smtClean="0"/>
              <a:t> arterial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  <a:defRPr/>
            </a:pPr>
            <a:r>
              <a:rPr lang="es-ES" altLang="es-ES" sz="2600" dirty="0" smtClean="0"/>
              <a:t>Bypass </a:t>
            </a:r>
            <a:r>
              <a:rPr lang="es-ES" altLang="es-ES" sz="2600" dirty="0" err="1" smtClean="0"/>
              <a:t>femoro</a:t>
            </a:r>
            <a:r>
              <a:rPr lang="es-ES" altLang="es-ES" sz="2600" dirty="0" smtClean="0"/>
              <a:t>-femoral de derecha a izquierda en 2013 por arteriopatía periférica. Ingreso hace 2 semanas en CVA para intervención por urgencias por isquemia crítica en MII por trombosis del bypass previo, realizando </a:t>
            </a:r>
            <a:r>
              <a:rPr lang="es-ES" altLang="es-ES" sz="2600" dirty="0" err="1" smtClean="0"/>
              <a:t>trombectomía</a:t>
            </a:r>
            <a:r>
              <a:rPr lang="es-ES" altLang="es-ES" sz="2600" dirty="0" smtClean="0"/>
              <a:t> y recuperando la perfusión.</a:t>
            </a:r>
          </a:p>
          <a:p>
            <a:pPr marL="0" indent="0" eaLnBrk="1" hangingPunct="1">
              <a:buFont typeface="Tw Cen MT" panose="020B0602020104020603" pitchFamily="34" charset="0"/>
              <a:buNone/>
              <a:defRPr/>
            </a:pPr>
            <a:r>
              <a:rPr lang="es-ES" altLang="es-ES" sz="2600" b="1" u="sng" dirty="0" smtClean="0"/>
              <a:t>Enfermedad actual: </a:t>
            </a:r>
            <a:r>
              <a:rPr lang="es-ES" altLang="es-ES" sz="2600" dirty="0" smtClean="0"/>
              <a:t>fiebre de dos días de evolución que cede con paracetamol pero reaparece a las 3-4 horas. No tiene otra clínica.</a:t>
            </a:r>
          </a:p>
          <a:p>
            <a:pPr marL="0" indent="0" eaLnBrk="1" hangingPunct="1">
              <a:buFont typeface="Tw Cen MT" panose="020B0602020104020603" pitchFamily="34" charset="0"/>
              <a:buNone/>
              <a:defRPr/>
            </a:pPr>
            <a:r>
              <a:rPr lang="ca-ES" altLang="es-ES" sz="2600" b="1" u="sng" dirty="0" err="1" smtClean="0"/>
              <a:t>Exploración</a:t>
            </a:r>
            <a:r>
              <a:rPr lang="ca-ES" altLang="es-ES" sz="2600" b="1" u="sng" dirty="0" smtClean="0"/>
              <a:t> física: </a:t>
            </a:r>
            <a:r>
              <a:rPr lang="ca-ES" altLang="es-ES" sz="2600" dirty="0" smtClean="0"/>
              <a:t>Febrícula, </a:t>
            </a:r>
            <a:r>
              <a:rPr lang="ca-ES" altLang="es-ES" sz="2600" dirty="0" err="1" smtClean="0"/>
              <a:t>herida</a:t>
            </a:r>
            <a:r>
              <a:rPr lang="ca-ES" altLang="es-ES" sz="2600" dirty="0" smtClean="0"/>
              <a:t> quirúrgica </a:t>
            </a:r>
            <a:r>
              <a:rPr lang="ca-ES" altLang="es-ES" sz="2600" dirty="0" err="1" smtClean="0"/>
              <a:t>ligeramente</a:t>
            </a:r>
            <a:r>
              <a:rPr lang="ca-ES" altLang="es-ES" sz="2600" dirty="0" smtClean="0"/>
              <a:t> </a:t>
            </a:r>
            <a:r>
              <a:rPr lang="ca-ES" altLang="es-ES" sz="2600" dirty="0" err="1" smtClean="0"/>
              <a:t>equimótica</a:t>
            </a:r>
            <a:r>
              <a:rPr lang="ca-ES" altLang="es-ES" sz="2600" dirty="0" smtClean="0"/>
              <a:t>, adherida, </a:t>
            </a:r>
            <a:r>
              <a:rPr lang="ca-ES" altLang="es-ES" sz="2600" dirty="0" err="1" smtClean="0"/>
              <a:t>sin</a:t>
            </a:r>
            <a:r>
              <a:rPr lang="ca-ES" altLang="es-ES" sz="2600" dirty="0" smtClean="0"/>
              <a:t> </a:t>
            </a:r>
            <a:r>
              <a:rPr lang="ca-ES" altLang="es-ES" sz="2600" dirty="0" err="1" smtClean="0"/>
              <a:t>supuración</a:t>
            </a:r>
            <a:r>
              <a:rPr lang="ca-ES" altLang="es-ES" sz="2600" dirty="0" smtClean="0"/>
              <a:t>. No dolorosa a la </a:t>
            </a:r>
            <a:r>
              <a:rPr lang="ca-ES" altLang="es-ES" sz="2600" dirty="0" err="1" smtClean="0"/>
              <a:t>palpación</a:t>
            </a:r>
            <a:r>
              <a:rPr lang="ca-ES" altLang="es-ES" sz="2600" dirty="0" smtClean="0"/>
              <a:t>.</a:t>
            </a:r>
          </a:p>
          <a:p>
            <a:pPr marL="0" indent="0" eaLnBrk="1" hangingPunct="1">
              <a:buFont typeface="Tw Cen MT" panose="020B0602020104020603" pitchFamily="34" charset="0"/>
              <a:buNone/>
              <a:defRPr/>
            </a:pPr>
            <a:r>
              <a:rPr lang="ca-ES" altLang="es-ES" sz="2600" b="1" u="sng" dirty="0" smtClean="0"/>
              <a:t>AS: </a:t>
            </a:r>
            <a:r>
              <a:rPr lang="ca-ES" altLang="es-ES" sz="2600" dirty="0" err="1" smtClean="0"/>
              <a:t>Leucos</a:t>
            </a:r>
            <a:r>
              <a:rPr lang="ca-ES" altLang="es-ES" sz="2600" dirty="0" smtClean="0"/>
              <a:t> 16.090, VSG 70, PCR 16</a:t>
            </a:r>
          </a:p>
          <a:p>
            <a:pPr marL="0" indent="0" eaLnBrk="1" hangingPunct="1">
              <a:buFont typeface="Tw Cen MT" panose="020B0602020104020603" pitchFamily="34" charset="0"/>
              <a:buNone/>
              <a:defRPr/>
            </a:pPr>
            <a:r>
              <a:rPr lang="ca-ES" altLang="es-ES" sz="2600" b="1" u="sng" dirty="0" err="1" smtClean="0"/>
              <a:t>Hemocultivo</a:t>
            </a:r>
            <a:r>
              <a:rPr lang="ca-ES" altLang="es-ES" sz="2600" b="1" u="sng" dirty="0" smtClean="0"/>
              <a:t>: </a:t>
            </a:r>
            <a:r>
              <a:rPr lang="ca-ES" altLang="es-ES" sz="2600" dirty="0" smtClean="0"/>
              <a:t>Positivo para </a:t>
            </a:r>
            <a:r>
              <a:rPr lang="ca-ES" altLang="es-ES" sz="2600" i="1" dirty="0" err="1" smtClean="0"/>
              <a:t>Pseudomonas</a:t>
            </a:r>
            <a:r>
              <a:rPr lang="ca-ES" altLang="es-ES" sz="2600" i="1" dirty="0" smtClean="0"/>
              <a:t> </a:t>
            </a:r>
            <a:r>
              <a:rPr lang="ca-ES" altLang="es-ES" sz="2600" i="1" dirty="0" err="1" smtClean="0"/>
              <a:t>aeruginosa</a:t>
            </a:r>
            <a:r>
              <a:rPr lang="ca-ES" altLang="es-ES" sz="2600" i="1" dirty="0" smtClean="0"/>
              <a:t>.</a:t>
            </a:r>
          </a:p>
          <a:p>
            <a:pPr marL="0" indent="0" eaLnBrk="1" hangingPunct="1">
              <a:buFont typeface="Tw Cen MT" panose="020B0602020104020603" pitchFamily="34" charset="0"/>
              <a:buNone/>
              <a:defRPr/>
            </a:pPr>
            <a:endParaRPr lang="es-ES" altLang="es-ES" sz="2000" b="1" u="sng" dirty="0" smtClean="0"/>
          </a:p>
          <a:p>
            <a:pPr marL="0" indent="0" eaLnBrk="1" hangingPunct="1">
              <a:buFont typeface="Tw Cen MT" panose="020B0602020104020603" pitchFamily="34" charset="0"/>
              <a:buNone/>
              <a:defRPr/>
            </a:pPr>
            <a:endParaRPr lang="ca-ES" altLang="es-E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0"/>
            <a:ext cx="9070975" cy="900113"/>
          </a:xfrm>
        </p:spPr>
        <p:txBody>
          <a:bodyPr tIns="38808"/>
          <a:lstStyle/>
          <a:p>
            <a:pPr algn="ctr" eaLnBrk="1" hangingPunct="1">
              <a:defRPr/>
            </a:pPr>
            <a:r>
              <a:rPr lang="ca-ES" altLang="es-ES" sz="4000" cap="none" smtClean="0"/>
              <a:t>TAC ABDOMINO-PÉLVICO</a:t>
            </a:r>
            <a:endParaRPr lang="es-ES" altLang="es-ES" sz="4000" cap="none" smtClean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44" t="36288" r="12524" b="7533"/>
          <a:stretch>
            <a:fillRect/>
          </a:stretch>
        </p:blipFill>
        <p:spPr bwMode="auto">
          <a:xfrm>
            <a:off x="360363" y="971550"/>
            <a:ext cx="9564687" cy="649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a-ES" altLang="es-ES" cap="none" smtClean="0"/>
              <a:t>DIAGNÓSTICO</a:t>
            </a:r>
            <a:endParaRPr lang="es-ES" altLang="es-ES" cap="none" smtClean="0"/>
          </a:p>
        </p:txBody>
      </p:sp>
      <p:sp>
        <p:nvSpPr>
          <p:cNvPr id="12291" name="Marcador de contenido 2"/>
          <p:cNvSpPr>
            <a:spLocks noGrp="1"/>
          </p:cNvSpPr>
          <p:nvPr>
            <p:ph idx="1"/>
          </p:nvPr>
        </p:nvSpPr>
        <p:spPr>
          <a:xfrm>
            <a:off x="846138" y="2519363"/>
            <a:ext cx="9018587" cy="4435475"/>
          </a:xfrm>
        </p:spPr>
        <p:txBody>
          <a:bodyPr/>
          <a:lstStyle/>
          <a:p>
            <a:pPr eaLnBrk="1" hangingPunct="1"/>
            <a:r>
              <a:rPr lang="ca-ES" altLang="es-ES" sz="2800" u="sng" smtClean="0"/>
              <a:t>TAC Abdomino-pélvico</a:t>
            </a:r>
            <a:r>
              <a:rPr lang="ca-ES" altLang="es-ES" sz="2800" smtClean="0"/>
              <a:t>: </a:t>
            </a:r>
            <a:r>
              <a:rPr lang="ca-ES" altLang="es-ES" sz="2800" b="1" smtClean="0"/>
              <a:t>Absceso abdominal periprotésico.</a:t>
            </a:r>
          </a:p>
          <a:p>
            <a:pPr eaLnBrk="1" hangingPunct="1"/>
            <a:r>
              <a:rPr lang="ca-ES" altLang="es-ES" sz="2800" u="sng" smtClean="0"/>
              <a:t>Tratamiento</a:t>
            </a:r>
            <a:r>
              <a:rPr lang="ca-ES" altLang="es-ES" sz="2800" smtClean="0"/>
              <a:t>: Ceftazidima IV + Drenaje percutáneo guiado por ecografía.</a:t>
            </a:r>
            <a:endParaRPr lang="es-ES" altLang="es-E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64</TotalTime>
  <Words>161</Words>
  <Application>Microsoft Office PowerPoint</Application>
  <PresentationFormat>Personalizado</PresentationFormat>
  <Paragraphs>18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4" baseType="lpstr">
      <vt:lpstr>Arial</vt:lpstr>
      <vt:lpstr>Microsoft YaHei</vt:lpstr>
      <vt:lpstr>Tw Cen MT Condensed</vt:lpstr>
      <vt:lpstr>MS PGothic</vt:lpstr>
      <vt:lpstr>Tw Cen MT</vt:lpstr>
      <vt:lpstr>Wingdings 3</vt:lpstr>
      <vt:lpstr>Times New Roman</vt:lpstr>
      <vt:lpstr>Arial Unicode MS</vt:lpstr>
      <vt:lpstr>Wingdings</vt:lpstr>
      <vt:lpstr>Integral</vt:lpstr>
      <vt:lpstr>DIAGNÓSTICO A PRIMERA VISTA UNIDAD DE ENFERMEDADES INFECCIOSAS</vt:lpstr>
      <vt:lpstr>Presentación de PowerPoint</vt:lpstr>
      <vt:lpstr>TAC ABDOMINO-PÉLVICO</vt:lpstr>
      <vt:lpstr>DIAGNÓSTICO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García Jiménez</dc:creator>
  <cp:lastModifiedBy>Paula García Jiménez</cp:lastModifiedBy>
  <cp:revision>11</cp:revision>
  <cp:lastPrinted>1601-01-01T00:00:00Z</cp:lastPrinted>
  <dcterms:created xsi:type="dcterms:W3CDTF">2019-03-27T08:23:06Z</dcterms:created>
  <dcterms:modified xsi:type="dcterms:W3CDTF">2019-04-08T17:25:49Z</dcterms:modified>
</cp:coreProperties>
</file>