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ED3"/>
    <a:srgbClr val="0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2F930-8A2A-404E-B463-B86DB85C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>CASO CLÍNICO </a:t>
            </a:r>
            <a:br>
              <a:rPr lang="es-ES">
                <a:solidFill>
                  <a:schemeClr val="bg1"/>
                </a:solidFill>
              </a:rPr>
            </a:br>
            <a:r>
              <a:rPr lang="es-ES" sz="3600">
                <a:solidFill>
                  <a:schemeClr val="bg1"/>
                </a:solidFill>
              </a:rPr>
              <a:t>Unidad de Enfermedades Infecciosas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E0F28D-50C8-D04B-BC94-255B09D63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>
                <a:solidFill>
                  <a:schemeClr val="bg1">
                    <a:lumMod val="85000"/>
                  </a:schemeClr>
                </a:solidFill>
              </a:rPr>
              <a:t>pAULA</a:t>
            </a: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 CASTILLO RODRÍGUEZ </a:t>
            </a:r>
          </a:p>
          <a:p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Estudiante 4º curso medicina – universidad miguel Hernández</a:t>
            </a:r>
          </a:p>
          <a:p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Asignatura: Talleres INTEGRADOS iii – Aprobado por </a:t>
            </a:r>
            <a:r>
              <a:rPr lang="es-ES" dirty="0" err="1">
                <a:solidFill>
                  <a:schemeClr val="bg1">
                    <a:lumMod val="85000"/>
                  </a:schemeClr>
                </a:solidFill>
              </a:rPr>
              <a:t>dr.</a:t>
            </a: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85000"/>
                  </a:schemeClr>
                </a:solidFill>
              </a:rPr>
              <a:t>Jover</a:t>
            </a: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 (hospital de san juan)</a:t>
            </a:r>
          </a:p>
        </p:txBody>
      </p:sp>
    </p:spTree>
    <p:extLst>
      <p:ext uri="{BB962C8B-B14F-4D97-AF65-F5344CB8AC3E}">
        <p14:creationId xmlns:p14="http://schemas.microsoft.com/office/powerpoint/2010/main" val="666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8026D-3338-4442-B97D-B40493AA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s-ES" dirty="0"/>
              <a:t>Resumen del caso: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2878C-507D-B949-B23F-9AEC0BEB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1" y="2737554"/>
            <a:ext cx="9753600" cy="4120446"/>
          </a:xfrm>
        </p:spPr>
        <p:txBody>
          <a:bodyPr>
            <a:normAutofit/>
          </a:bodyPr>
          <a:lstStyle/>
          <a:p>
            <a:r>
              <a:rPr lang="es-ES" sz="1900" i="1" dirty="0"/>
              <a:t>Hombre de 39 años que refiere aparición de </a:t>
            </a:r>
            <a:r>
              <a:rPr lang="es-ES" sz="1900" b="1" i="1" dirty="0"/>
              <a:t>lesión cutánea </a:t>
            </a:r>
            <a:r>
              <a:rPr lang="es-ES" sz="1900" i="1" dirty="0"/>
              <a:t>en </a:t>
            </a:r>
            <a:r>
              <a:rPr lang="es-ES" sz="1900" b="1" i="1" dirty="0"/>
              <a:t>región </a:t>
            </a:r>
            <a:r>
              <a:rPr lang="es-ES" sz="1900" b="1" i="1" dirty="0" err="1"/>
              <a:t>laterocervical</a:t>
            </a:r>
            <a:r>
              <a:rPr lang="es-ES" sz="1900" b="1" i="1" dirty="0"/>
              <a:t> izquierda </a:t>
            </a:r>
            <a:r>
              <a:rPr lang="es-ES" sz="1900" i="1" dirty="0"/>
              <a:t>a causa de una </a:t>
            </a:r>
            <a:r>
              <a:rPr lang="es-ES" sz="1900" b="1" i="1" dirty="0"/>
              <a:t>picadura de araña</a:t>
            </a:r>
            <a:r>
              <a:rPr lang="es-ES" sz="1900" i="1" dirty="0"/>
              <a:t>.</a:t>
            </a:r>
            <a:endParaRPr lang="es-ES" sz="1900" b="1" i="1" dirty="0"/>
          </a:p>
          <a:p>
            <a:r>
              <a:rPr lang="es-ES" sz="1900" dirty="0"/>
              <a:t>No RAM, no DM, no HTA, no DLP. No antecedentes médico-quirúrgicos de interés. No tratamiento habitual.</a:t>
            </a:r>
          </a:p>
          <a:p>
            <a:r>
              <a:rPr lang="es-ES" sz="1900" i="1" dirty="0"/>
              <a:t>Acude al hospital al día siguiente de presentar la lesión. Presenta </a:t>
            </a:r>
            <a:r>
              <a:rPr lang="es-ES" sz="1900" b="1" i="1" dirty="0"/>
              <a:t>dolor local </a:t>
            </a:r>
            <a:r>
              <a:rPr lang="es-ES" sz="1900" i="1" dirty="0"/>
              <a:t>constante, no incapacitante, acompañado de </a:t>
            </a:r>
            <a:r>
              <a:rPr lang="es-ES" sz="1900" b="1" i="1" dirty="0"/>
              <a:t>fiebre (37,8ºC) </a:t>
            </a:r>
            <a:r>
              <a:rPr lang="es-ES" sz="1900" i="1" dirty="0"/>
              <a:t>y de </a:t>
            </a:r>
            <a:r>
              <a:rPr lang="es-ES" sz="1900" b="1" i="1" dirty="0"/>
              <a:t>inflamación</a:t>
            </a:r>
            <a:r>
              <a:rPr lang="es-ES" sz="1900" i="1" dirty="0"/>
              <a:t>. Al inicio tuvo color rojizo, que en el curso de pocas horas cambió a violáceo. Refiere </a:t>
            </a:r>
            <a:r>
              <a:rPr lang="es-ES" sz="1900" b="1" i="1" dirty="0"/>
              <a:t>progresión</a:t>
            </a:r>
            <a:r>
              <a:rPr lang="es-ES" sz="1900" i="1" dirty="0"/>
              <a:t> del exantema eritematoso hacia </a:t>
            </a:r>
            <a:r>
              <a:rPr lang="es-ES" sz="1900" b="1" i="1" dirty="0"/>
              <a:t>zona </a:t>
            </a:r>
            <a:r>
              <a:rPr lang="es-ES" sz="1900" b="1" i="1" dirty="0" err="1"/>
              <a:t>centrotorácica</a:t>
            </a:r>
            <a:r>
              <a:rPr lang="es-ES" sz="1900" b="1" i="1" dirty="0"/>
              <a:t> </a:t>
            </a:r>
            <a:r>
              <a:rPr lang="es-ES" sz="1900" i="1" dirty="0"/>
              <a:t>y </a:t>
            </a:r>
            <a:r>
              <a:rPr lang="es-ES" sz="1900" b="1" i="1" dirty="0"/>
              <a:t>empeoramiento del estado general. </a:t>
            </a:r>
          </a:p>
        </p:txBody>
      </p:sp>
    </p:spTree>
    <p:extLst>
      <p:ext uri="{BB962C8B-B14F-4D97-AF65-F5344CB8AC3E}">
        <p14:creationId xmlns:p14="http://schemas.microsoft.com/office/powerpoint/2010/main" val="52048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3">
            <a:extLst>
              <a:ext uri="{FF2B5EF4-FFF2-40B4-BE49-F238E27FC236}">
                <a16:creationId xmlns:a16="http://schemas.microsoft.com/office/drawing/2014/main" id="{EB74DFC1-616C-4C17-9F2D-58D4BA09E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EA2611-DCBA-4E97-A2B2-9A466E76B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46BED8-BAE9-42C5-A3DD-7B946445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765FE8-B62F-41E4-A73C-74C91A8FD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181661-50B9-45DE-8D3B-E2B5908C0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EABC0FF-D2D8-4824-A912-036C4B972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9797D36-DE1E-47CD-881A-6C1F58282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BBC615D1-6E12-40EF-915B-316CFDB55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8047A9C-4FC1-384E-9439-B436EB79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/>
              <a:t>Exploración física y pruebas complementarias: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BD3F37-EFC0-5D48-9C8B-E583318C2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i="1" dirty="0">
                <a:solidFill>
                  <a:schemeClr val="bg1"/>
                </a:solidFill>
              </a:rPr>
              <a:t>Cuello: Hematoma de 1 cm en lugar de picadura (región </a:t>
            </a:r>
            <a:r>
              <a:rPr lang="es-ES" i="1" dirty="0" err="1">
                <a:solidFill>
                  <a:schemeClr val="bg1"/>
                </a:solidFill>
              </a:rPr>
              <a:t>preesternocleidomastoideo</a:t>
            </a:r>
            <a:r>
              <a:rPr lang="es-ES" i="1" dirty="0">
                <a:solidFill>
                  <a:schemeClr val="bg1"/>
                </a:solidFill>
              </a:rPr>
              <a:t> izquierdo). Aspecto violáceo, bordes eritematosos, bien delimitada y dolorosa al tacto. No se encontraron adenomegalias regionales. </a:t>
            </a:r>
          </a:p>
          <a:p>
            <a:pPr>
              <a:lnSpc>
                <a:spcPct val="90000"/>
              </a:lnSpc>
            </a:pPr>
            <a:r>
              <a:rPr lang="es-ES" i="1">
                <a:solidFill>
                  <a:schemeClr val="bg1"/>
                </a:solidFill>
              </a:rPr>
              <a:t>Los estudios de laboratorio mostraron: </a:t>
            </a:r>
            <a:r>
              <a:rPr lang="es-ES" i="1" u="sng">
                <a:solidFill>
                  <a:schemeClr val="bg1"/>
                </a:solidFill>
              </a:rPr>
              <a:t>Neutrófilos 71,3%, Linfocitos 9,7%, Monocitos 11,2% y </a:t>
            </a:r>
            <a:r>
              <a:rPr lang="es-ES" i="1" u="sng" dirty="0" err="1">
                <a:solidFill>
                  <a:schemeClr val="bg1"/>
                </a:solidFill>
              </a:rPr>
              <a:t>Eosinófilos</a:t>
            </a:r>
            <a:r>
              <a:rPr lang="es-ES" i="1" u="sng" dirty="0">
                <a:solidFill>
                  <a:schemeClr val="bg1"/>
                </a:solidFill>
              </a:rPr>
              <a:t> 6,9%.</a:t>
            </a:r>
            <a:r>
              <a:rPr lang="es-ES" i="1" dirty="0">
                <a:solidFill>
                  <a:schemeClr val="bg1"/>
                </a:solidFill>
              </a:rPr>
              <a:t> Resto de parámetros sin alteraciones. Serología para </a:t>
            </a:r>
            <a:r>
              <a:rPr lang="es-ES" i="1" dirty="0" err="1">
                <a:solidFill>
                  <a:schemeClr val="bg1"/>
                </a:solidFill>
              </a:rPr>
              <a:t>Rickettsia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Conorii</a:t>
            </a:r>
            <a:r>
              <a:rPr lang="es-ES" i="1" dirty="0">
                <a:solidFill>
                  <a:schemeClr val="bg1"/>
                </a:solidFill>
              </a:rPr>
              <a:t>, Sífilis y VIH negativa.</a:t>
            </a:r>
            <a:endParaRPr lang="es-E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" i="1" dirty="0">
                <a:solidFill>
                  <a:schemeClr val="bg1"/>
                </a:solidFill>
              </a:rPr>
              <a:t>Se realizó </a:t>
            </a:r>
            <a:r>
              <a:rPr lang="es-ES" b="1" i="1" dirty="0">
                <a:solidFill>
                  <a:schemeClr val="bg1"/>
                </a:solidFill>
              </a:rPr>
              <a:t>ecografía cervical: </a:t>
            </a:r>
            <a:r>
              <a:rPr lang="es-ES" i="1" dirty="0">
                <a:solidFill>
                  <a:schemeClr val="bg1"/>
                </a:solidFill>
              </a:rPr>
              <a:t>se objetivan cambios atribuibles a </a:t>
            </a:r>
            <a:r>
              <a:rPr lang="es-ES" b="1" i="1" dirty="0">
                <a:solidFill>
                  <a:schemeClr val="bg1"/>
                </a:solidFill>
              </a:rPr>
              <a:t>celulitis</a:t>
            </a:r>
            <a:r>
              <a:rPr lang="es-ES" i="1" dirty="0">
                <a:solidFill>
                  <a:schemeClr val="bg1"/>
                </a:solidFill>
              </a:rPr>
              <a:t> en plano cutáneo/subcutáneo, sin evidenciar colecciones en el momento actual.</a:t>
            </a:r>
            <a:endParaRPr lang="es-E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68557E-3958-5A44-8F8C-277051BD7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8" b="-3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26" name="Rectangle 22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120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9673C-3C5B-1543-9C99-F69429A7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Diagnóstico: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4B723-E238-0D4F-A707-8DD5185B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76" y="2659944"/>
            <a:ext cx="5211979" cy="3416300"/>
          </a:xfrm>
        </p:spPr>
        <p:txBody>
          <a:bodyPr anchor="ctr">
            <a:normAutofit/>
          </a:bodyPr>
          <a:lstStyle/>
          <a:p>
            <a:pPr lvl="0"/>
            <a:r>
              <a:rPr lang="es-ES" sz="2400" b="1" dirty="0"/>
              <a:t>- LOXOSCELISMO CUTÁNEO –</a:t>
            </a:r>
          </a:p>
          <a:p>
            <a:pPr lvl="0"/>
            <a:r>
              <a:rPr lang="es-ES" i="1" dirty="0"/>
              <a:t>Se identifica al arácnido en una foto que trae, tratándose de una </a:t>
            </a:r>
            <a:r>
              <a:rPr lang="es-ES" b="1" i="1" dirty="0"/>
              <a:t>araña violinista (género </a:t>
            </a:r>
            <a:r>
              <a:rPr lang="es-ES" b="1" i="1" dirty="0" err="1"/>
              <a:t>Loxosceles</a:t>
            </a:r>
            <a:r>
              <a:rPr lang="es-ES" b="1" i="1" dirty="0"/>
              <a:t>). </a:t>
            </a:r>
            <a:endParaRPr lang="en-U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2DE77C-7ED8-A14E-AF08-0CB7F188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51" y="3002844"/>
            <a:ext cx="5626772" cy="23491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408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{99FFFA1E-27CA-A44C-88A4-765E2F487E0D}tf10001076</Template>
  <TotalTime>373</TotalTime>
  <Words>263</Words>
  <Application>Microsoft Macintosh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Sala de reuniones Ion</vt:lpstr>
      <vt:lpstr>CASO CLÍNICO  Unidad de Enfermedades Infecciosas</vt:lpstr>
      <vt:lpstr>Resumen del caso:</vt:lpstr>
      <vt:lpstr>Exploración física y pruebas complementarias:</vt:lpstr>
      <vt:lpstr>Diagnóstico: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 Unidad de Enfermedades Infecciosas</dc:title>
  <dc:creator>Paula Castillo Rodríguez</dc:creator>
  <cp:lastModifiedBy>Paula Castillo Rodríguez</cp:lastModifiedBy>
  <cp:revision>23</cp:revision>
  <dcterms:created xsi:type="dcterms:W3CDTF">2019-03-28T11:08:12Z</dcterms:created>
  <dcterms:modified xsi:type="dcterms:W3CDTF">2019-04-02T10:52:46Z</dcterms:modified>
</cp:coreProperties>
</file>