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Amatic SC"/>
      <p:regular r:id="rId12"/>
      <p:bold r:id="rId13"/>
    </p:embeddedFont>
    <p:embeddedFont>
      <p:font typeface="Source Code Pro"/>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AmaticSC-bold.fntdata"/><Relationship Id="rId12" Type="http://schemas.openxmlformats.org/officeDocument/2006/relationships/font" Target="fonts/AmaticSC-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ourceCodePro-bold.fntdata"/><Relationship Id="rId14" Type="http://schemas.openxmlformats.org/officeDocument/2006/relationships/font" Target="fonts/SourceCodePro-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56602787c1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6602787c1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56602787c1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56602787c1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56602787c1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56602787c1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56602787c1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56602787c1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56602787c1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56602787c1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160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160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160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160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160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160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160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1600"/>
              </a:spcBef>
              <a:spcAft>
                <a:spcPts val="160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1600"/>
              </a:spcBef>
              <a:spcAft>
                <a:spcPts val="0"/>
              </a:spcAft>
              <a:buClr>
                <a:schemeClr val="accent1"/>
              </a:buClr>
              <a:buSzPts val="1400"/>
              <a:buChar char="○"/>
              <a:defRPr>
                <a:solidFill>
                  <a:schemeClr val="accent1"/>
                </a:solidFill>
                <a:highlight>
                  <a:schemeClr val="lt1"/>
                </a:highlight>
              </a:defRPr>
            </a:lvl2pPr>
            <a:lvl3pPr indent="-317500" lvl="2" marL="1371600">
              <a:spcBef>
                <a:spcPts val="1600"/>
              </a:spcBef>
              <a:spcAft>
                <a:spcPts val="0"/>
              </a:spcAft>
              <a:buClr>
                <a:schemeClr val="accent1"/>
              </a:buClr>
              <a:buSzPts val="1400"/>
              <a:buChar char="■"/>
              <a:defRPr>
                <a:solidFill>
                  <a:schemeClr val="accent1"/>
                </a:solidFill>
                <a:highlight>
                  <a:schemeClr val="lt1"/>
                </a:highlight>
              </a:defRPr>
            </a:lvl3pPr>
            <a:lvl4pPr indent="-317500" lvl="3" marL="1828800">
              <a:spcBef>
                <a:spcPts val="1600"/>
              </a:spcBef>
              <a:spcAft>
                <a:spcPts val="0"/>
              </a:spcAft>
              <a:buClr>
                <a:schemeClr val="accent1"/>
              </a:buClr>
              <a:buSzPts val="1400"/>
              <a:buChar char="●"/>
              <a:defRPr>
                <a:solidFill>
                  <a:schemeClr val="accent1"/>
                </a:solidFill>
                <a:highlight>
                  <a:schemeClr val="lt1"/>
                </a:highlight>
              </a:defRPr>
            </a:lvl4pPr>
            <a:lvl5pPr indent="-317500" lvl="4" marL="2286000">
              <a:spcBef>
                <a:spcPts val="1600"/>
              </a:spcBef>
              <a:spcAft>
                <a:spcPts val="0"/>
              </a:spcAft>
              <a:buClr>
                <a:schemeClr val="accent1"/>
              </a:buClr>
              <a:buSzPts val="1400"/>
              <a:buChar char="○"/>
              <a:defRPr>
                <a:solidFill>
                  <a:schemeClr val="accent1"/>
                </a:solidFill>
                <a:highlight>
                  <a:schemeClr val="lt1"/>
                </a:highlight>
              </a:defRPr>
            </a:lvl5pPr>
            <a:lvl6pPr indent="-317500" lvl="5" marL="2743200">
              <a:spcBef>
                <a:spcPts val="1600"/>
              </a:spcBef>
              <a:spcAft>
                <a:spcPts val="0"/>
              </a:spcAft>
              <a:buClr>
                <a:schemeClr val="accent1"/>
              </a:buClr>
              <a:buSzPts val="1400"/>
              <a:buChar char="■"/>
              <a:defRPr>
                <a:solidFill>
                  <a:schemeClr val="accent1"/>
                </a:solidFill>
                <a:highlight>
                  <a:schemeClr val="lt1"/>
                </a:highlight>
              </a:defRPr>
            </a:lvl6pPr>
            <a:lvl7pPr indent="-317500" lvl="6" marL="3200400">
              <a:spcBef>
                <a:spcPts val="1600"/>
              </a:spcBef>
              <a:spcAft>
                <a:spcPts val="0"/>
              </a:spcAft>
              <a:buClr>
                <a:schemeClr val="accent1"/>
              </a:buClr>
              <a:buSzPts val="1400"/>
              <a:buChar char="●"/>
              <a:defRPr>
                <a:solidFill>
                  <a:schemeClr val="accent1"/>
                </a:solidFill>
                <a:highlight>
                  <a:schemeClr val="lt1"/>
                </a:highlight>
              </a:defRPr>
            </a:lvl7pPr>
            <a:lvl8pPr indent="-317500" lvl="7" marL="3657600">
              <a:spcBef>
                <a:spcPts val="1600"/>
              </a:spcBef>
              <a:spcAft>
                <a:spcPts val="0"/>
              </a:spcAft>
              <a:buClr>
                <a:schemeClr val="accent1"/>
              </a:buClr>
              <a:buSzPts val="1400"/>
              <a:buChar char="○"/>
              <a:defRPr>
                <a:solidFill>
                  <a:schemeClr val="accent1"/>
                </a:solidFill>
                <a:highlight>
                  <a:schemeClr val="lt1"/>
                </a:highlight>
              </a:defRPr>
            </a:lvl8pPr>
            <a:lvl9pPr indent="-317500" lvl="8" marL="4114800">
              <a:spcBef>
                <a:spcPts val="1600"/>
              </a:spcBef>
              <a:spcAft>
                <a:spcPts val="160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392150"/>
            <a:ext cx="8520600" cy="269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CASO INFECCIOSAS</a:t>
            </a:r>
            <a:endParaRPr/>
          </a:p>
        </p:txBody>
      </p:sp>
      <p:sp>
        <p:nvSpPr>
          <p:cNvPr id="57" name="Google Shape;57;p13"/>
          <p:cNvSpPr txBox="1"/>
          <p:nvPr>
            <p:ph idx="1" type="subTitle"/>
          </p:nvPr>
        </p:nvSpPr>
        <p:spPr>
          <a:xfrm>
            <a:off x="311700" y="3890400"/>
            <a:ext cx="8520600" cy="706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Mª Luisa Olcina Almería</a:t>
            </a:r>
            <a:endParaRPr/>
          </a:p>
          <a:p>
            <a:pPr indent="0" lvl="0" marL="0" rtl="0" algn="ctr">
              <a:spcBef>
                <a:spcPts val="0"/>
              </a:spcBef>
              <a:spcAft>
                <a:spcPts val="0"/>
              </a:spcAft>
              <a:buNone/>
            </a:pPr>
            <a:r>
              <a:rPr lang="es"/>
              <a:t>Hospital universitaio de San Juan</a:t>
            </a:r>
            <a:endParaRPr/>
          </a:p>
          <a:p>
            <a:pPr indent="0" lvl="0" marL="0" rtl="0" algn="ctr">
              <a:spcBef>
                <a:spcPts val="0"/>
              </a:spcBef>
              <a:spcAft>
                <a:spcPts val="0"/>
              </a:spcAft>
              <a:buNone/>
            </a:pPr>
            <a:r>
              <a:rPr lang="es"/>
              <a:t>Aprobado por Dr. Jover</a:t>
            </a:r>
            <a:endParaRPr/>
          </a:p>
          <a:p>
            <a:pPr indent="0" lvl="0" marL="0" rtl="0" algn="l">
              <a:spcBef>
                <a:spcPts val="0"/>
              </a:spcBef>
              <a:spcAft>
                <a:spcPts val="0"/>
              </a:spcAft>
              <a:buNone/>
            </a:pPr>
            <a:r>
              <a:rPr lang="es"/>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VArón de 70 años que acude por MEg y fiebre</a:t>
            </a:r>
            <a:endParaRPr/>
          </a:p>
        </p:txBody>
      </p:sp>
      <p:sp>
        <p:nvSpPr>
          <p:cNvPr id="63" name="Google Shape;63;p14"/>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No RAMc, no HTA, no DM, DLP. Fumador activo 40 años/paq y hábito enólico 1-2 UBE/día.</a:t>
            </a:r>
            <a:endParaRPr/>
          </a:p>
          <a:p>
            <a:pPr indent="0" lvl="0" marL="0" rtl="0" algn="l">
              <a:spcBef>
                <a:spcPts val="1600"/>
              </a:spcBef>
              <a:spcAft>
                <a:spcPts val="0"/>
              </a:spcAft>
              <a:buNone/>
            </a:pPr>
            <a:r>
              <a:rPr lang="es"/>
              <a:t>AP: ACV (2005), temblor esencial, cervicalgia (02/19).</a:t>
            </a:r>
            <a:endParaRPr/>
          </a:p>
          <a:p>
            <a:pPr indent="0" lvl="0" marL="0" rtl="0" algn="l">
              <a:spcBef>
                <a:spcPts val="1600"/>
              </a:spcBef>
              <a:spcAft>
                <a:spcPts val="0"/>
              </a:spcAft>
              <a:buNone/>
            </a:pPr>
            <a:r>
              <a:rPr lang="es"/>
              <a:t>IQx: hernioplastia inguinal y amigdalectomía.</a:t>
            </a:r>
            <a:endParaRPr/>
          </a:p>
          <a:p>
            <a:pPr indent="0" lvl="0" marL="0" rtl="0" algn="l">
              <a:spcBef>
                <a:spcPts val="1600"/>
              </a:spcBef>
              <a:spcAft>
                <a:spcPts val="0"/>
              </a:spcAft>
              <a:buNone/>
            </a:pPr>
            <a:r>
              <a:rPr lang="es"/>
              <a:t>SB: IABVD, Barthel 100 y Charlson 5</a:t>
            </a:r>
            <a:endParaRPr/>
          </a:p>
          <a:p>
            <a:pPr indent="0" lvl="0" marL="0" rtl="0" algn="l">
              <a:spcBef>
                <a:spcPts val="1600"/>
              </a:spcBef>
              <a:spcAft>
                <a:spcPts val="1600"/>
              </a:spcAft>
              <a:buNone/>
            </a:pPr>
            <a:r>
              <a:rPr lang="es"/>
              <a:t>Tto habitual: atorvastatina, omeprazol, peridonprial, clorazepato, trifusal, hidroferol y primidona.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idx="1" type="body"/>
          </p:nvPr>
        </p:nvSpPr>
        <p:spPr>
          <a:xfrm>
            <a:off x="311700" y="373500"/>
            <a:ext cx="8520600" cy="419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EA: varón de 70 años que acude por sensación distérmica con fiebre termometrada de hasta 39º, de predominio vespertino que no cede con paracetamol, desde hace 15 días. Refiere haber iniciado tto con ciprofloxacino hace 7 días sin remitir cuadros febriles. Refiere poliaquiria y nictura, pérdida de peso de 3kg desde inicio del cuadro e inestabilidad con caídas frecuentes. Refiere que en MAP se encontró proteinuria y hematuria microscópica en la tira de orina. Niega otra sintomatología.</a:t>
            </a:r>
            <a:endParaRPr/>
          </a:p>
          <a:p>
            <a:pPr indent="0" lvl="0" marL="0" rtl="0" algn="l">
              <a:spcBef>
                <a:spcPts val="1600"/>
              </a:spcBef>
              <a:spcAft>
                <a:spcPts val="0"/>
              </a:spcAft>
              <a:buNone/>
            </a:pPr>
            <a:r>
              <a:rPr lang="es"/>
              <a:t>Exploración física anodina.</a:t>
            </a:r>
            <a:endParaRPr/>
          </a:p>
          <a:p>
            <a:pPr indent="0" lvl="0" marL="0" rtl="0" algn="l">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Exploraciones complementarias</a:t>
            </a:r>
            <a:endParaRPr/>
          </a:p>
        </p:txBody>
      </p:sp>
      <p:sp>
        <p:nvSpPr>
          <p:cNvPr id="74" name="Google Shape;74;p16"/>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Ecografía abdominal y pélvica: quistes simples en lóbulo hepático izquierdo y en ambos riñones.</a:t>
            </a:r>
            <a:endParaRPr/>
          </a:p>
          <a:p>
            <a:pPr indent="0" lvl="0" marL="0" rtl="0" algn="l">
              <a:spcBef>
                <a:spcPts val="1600"/>
              </a:spcBef>
              <a:spcAft>
                <a:spcPts val="0"/>
              </a:spcAft>
              <a:buNone/>
            </a:pPr>
            <a:r>
              <a:rPr lang="es"/>
              <a:t>TC craneal: leve atrofia encefálica difusa con discreto componente cortical frontal bilateral.</a:t>
            </a:r>
            <a:endParaRPr/>
          </a:p>
          <a:p>
            <a:pPr indent="0" lvl="0" marL="0" rtl="0" algn="l">
              <a:spcBef>
                <a:spcPts val="1600"/>
              </a:spcBef>
              <a:spcAft>
                <a:spcPts val="0"/>
              </a:spcAft>
              <a:buNone/>
            </a:pPr>
            <a:r>
              <a:rPr lang="es"/>
              <a:t>RMN: edema óseo difuso en C4-C5 y en musculatura paravertebral anterior.</a:t>
            </a:r>
            <a:endParaRPr/>
          </a:p>
          <a:p>
            <a:pPr indent="0" lvl="0" marL="0" rtl="0" algn="l">
              <a:spcBef>
                <a:spcPts val="1600"/>
              </a:spcBef>
              <a:spcAft>
                <a:spcPts val="0"/>
              </a:spcAft>
              <a:buNone/>
            </a:pPr>
            <a:r>
              <a:rPr lang="es"/>
              <a:t>ETE: válvula tricúspide con masa adyacente en cara ventricular, pediculada y móvil.</a:t>
            </a:r>
            <a:endParaRPr/>
          </a:p>
          <a:p>
            <a:pPr indent="0" lvl="0" marL="0" rtl="0" algn="l">
              <a:spcBef>
                <a:spcPts val="1600"/>
              </a:spcBef>
              <a:spcAft>
                <a:spcPts val="0"/>
              </a:spcAft>
              <a:buNone/>
            </a:pPr>
            <a:r>
              <a:rPr lang="es"/>
              <a:t>Hemocultivo y Maldi-toff: S.Oralis</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pic>
        <p:nvPicPr>
          <p:cNvPr id="79" name="Google Shape;79;p17"/>
          <p:cNvPicPr preferRelativeResize="0"/>
          <p:nvPr/>
        </p:nvPicPr>
        <p:blipFill>
          <a:blip r:embed="rId3">
            <a:alphaModFix/>
          </a:blip>
          <a:stretch>
            <a:fillRect/>
          </a:stretch>
        </p:blipFill>
        <p:spPr>
          <a:xfrm>
            <a:off x="436704" y="0"/>
            <a:ext cx="3070842" cy="5143501"/>
          </a:xfrm>
          <a:prstGeom prst="rect">
            <a:avLst/>
          </a:prstGeom>
          <a:noFill/>
          <a:ln>
            <a:noFill/>
          </a:ln>
        </p:spPr>
      </p:pic>
      <p:pic>
        <p:nvPicPr>
          <p:cNvPr id="80" name="Google Shape;80;p17"/>
          <p:cNvPicPr preferRelativeResize="0"/>
          <p:nvPr/>
        </p:nvPicPr>
        <p:blipFill>
          <a:blip r:embed="rId4">
            <a:alphaModFix/>
          </a:blip>
          <a:stretch>
            <a:fillRect/>
          </a:stretch>
        </p:blipFill>
        <p:spPr>
          <a:xfrm>
            <a:off x="3507550" y="618350"/>
            <a:ext cx="5484050" cy="318009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8"/>
          <p:cNvSpPr txBox="1"/>
          <p:nvPr>
            <p:ph idx="1" type="body"/>
          </p:nvPr>
        </p:nvSpPr>
        <p:spPr>
          <a:xfrm>
            <a:off x="311700" y="477800"/>
            <a:ext cx="8520600" cy="409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PET-TC: lesión hipermetabólica intervertebral C4-C5.</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s" sz="2000"/>
              <a:t>DIAGNÓSTICO: ESPONDILODISCITIS Y ENDOCARDITIS SECUNDARIOS A BACTERIEMIA POR S.ORALIS.</a:t>
            </a:r>
            <a:endParaRPr sz="2000"/>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