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DE76BD-5548-4500-879C-45CF973DC4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6691" y="1630046"/>
            <a:ext cx="8915399" cy="2262781"/>
          </a:xfrm>
        </p:spPr>
        <p:txBody>
          <a:bodyPr>
            <a:normAutofit/>
          </a:bodyPr>
          <a:lstStyle/>
          <a:p>
            <a:r>
              <a:rPr lang="es-ES" sz="6000" dirty="0"/>
              <a:t>CASO CLÍNICO I </a:t>
            </a:r>
            <a:br>
              <a:rPr lang="es-ES" sz="6000" dirty="0"/>
            </a:br>
            <a:r>
              <a:rPr lang="es-ES" sz="6000" dirty="0"/>
              <a:t>DIGESTIVO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973946-ACBB-4643-B0E8-1E2030FB4D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5440" y="4565498"/>
            <a:ext cx="5176560" cy="1938080"/>
          </a:xfrm>
        </p:spPr>
        <p:txBody>
          <a:bodyPr>
            <a:noAutofit/>
          </a:bodyPr>
          <a:lstStyle/>
          <a:p>
            <a:r>
              <a:rPr lang="es-ES" sz="2000" dirty="0"/>
              <a:t>Laura Ramírez Sánchez 1895</a:t>
            </a:r>
          </a:p>
          <a:p>
            <a:r>
              <a:rPr lang="es-ES" sz="2000" dirty="0"/>
              <a:t>Hospital General Universitario Alicante</a:t>
            </a:r>
          </a:p>
          <a:p>
            <a:r>
              <a:rPr lang="es-ES" sz="2000" dirty="0"/>
              <a:t>Talleres III – Curso 2018/19</a:t>
            </a:r>
          </a:p>
          <a:p>
            <a:r>
              <a:rPr lang="es-ES" sz="2000" dirty="0"/>
              <a:t>Aprobado por la Dra. Cárdenas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B0D1A48-F64A-4793-9480-D059D92CB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309" y="255272"/>
            <a:ext cx="1636781" cy="193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98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36CEBE-5BF3-4C61-A922-292D4283E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PRESENTACIÓN DEL CASO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9992E1-2172-4C20-8A8D-41E8F9468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0400" y="1402080"/>
            <a:ext cx="8915400" cy="5350412"/>
          </a:xfrm>
        </p:spPr>
        <p:txBody>
          <a:bodyPr>
            <a:normAutofit/>
          </a:bodyPr>
          <a:lstStyle/>
          <a:p>
            <a:r>
              <a:rPr lang="es-ES" dirty="0"/>
              <a:t>Varón de 55 años que ingresa de forma urgente desde consultas externas por empeoramiento de su análisis de sangre. </a:t>
            </a:r>
          </a:p>
          <a:p>
            <a:r>
              <a:rPr lang="es-ES" dirty="0"/>
              <a:t>No </a:t>
            </a:r>
            <a:r>
              <a:rPr lang="es-ES" dirty="0" err="1"/>
              <a:t>RAMc</a:t>
            </a:r>
            <a:r>
              <a:rPr lang="es-ES" dirty="0"/>
              <a:t>. </a:t>
            </a:r>
          </a:p>
          <a:p>
            <a:pPr marL="0" indent="0">
              <a:buNone/>
            </a:pPr>
            <a:r>
              <a:rPr lang="es-ES" dirty="0"/>
              <a:t>FRCV: DM tipo 2. No HTA ni DLP.</a:t>
            </a:r>
          </a:p>
          <a:p>
            <a:pPr marL="0" indent="0">
              <a:buNone/>
            </a:pPr>
            <a:r>
              <a:rPr lang="es-ES" dirty="0"/>
              <a:t>Hábitos tóxicos: Exfumador desde hace 3 meses de 4-5 cigarros/día. </a:t>
            </a:r>
            <a:r>
              <a:rPr lang="es-ES" dirty="0" err="1"/>
              <a:t>Exhábito</a:t>
            </a:r>
            <a:r>
              <a:rPr lang="es-ES" dirty="0"/>
              <a:t> </a:t>
            </a:r>
            <a:r>
              <a:rPr lang="es-ES" dirty="0" err="1"/>
              <a:t>enólico</a:t>
            </a:r>
            <a:r>
              <a:rPr lang="es-ES" dirty="0"/>
              <a:t> desde hace 15 años.</a:t>
            </a:r>
          </a:p>
          <a:p>
            <a:pPr marL="0" indent="0">
              <a:buNone/>
            </a:pPr>
            <a:r>
              <a:rPr lang="es-ES" dirty="0"/>
              <a:t>Enfermedades previas: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Cirrosis hepática OH + VHC. Trasplante hepático el 08/10/2018. </a:t>
            </a:r>
          </a:p>
          <a:p>
            <a:pPr marL="0" indent="0">
              <a:buNone/>
            </a:pPr>
            <a:r>
              <a:rPr lang="es-ES" dirty="0"/>
              <a:t>    Ingreso (29/10/ al 01/11/2018) por Diarrea en trasplante.</a:t>
            </a:r>
          </a:p>
          <a:p>
            <a:pPr marL="0" indent="0">
              <a:buNone/>
            </a:pPr>
            <a:r>
              <a:rPr lang="es-ES" dirty="0"/>
              <a:t>    Ingreso (05/11 al 16/11/2018) por Fuga biliar colocándose prótesis biliar mecánica. </a:t>
            </a:r>
          </a:p>
          <a:p>
            <a:pPr marL="0" indent="0">
              <a:buNone/>
            </a:pPr>
            <a:r>
              <a:rPr lang="es-ES" dirty="0"/>
              <a:t>    Ingreso (19/11 al 23/11/2018) por neurotoxicidad por </a:t>
            </a:r>
            <a:r>
              <a:rPr lang="es-ES" dirty="0" err="1"/>
              <a:t>Tacrolimus</a:t>
            </a:r>
            <a:r>
              <a:rPr lang="es-ES" dirty="0"/>
              <a:t> con cambio de tratamiento con ciclosporina. Posteriormente el paciente dejó de tomarse la medicación.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" dirty="0"/>
              <a:t>EPOC</a:t>
            </a:r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>
              <a:buFont typeface="Arial" panose="020B0604020202020204" pitchFamily="34" charset="0"/>
              <a:buChar char="•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451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0ABEE3-24E7-4370-B7FD-CC2299A32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PRUEBAS COMPLEMENTARIAS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F1E2CB-771E-44D9-B344-38796BCD0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ASU</a:t>
            </a:r>
          </a:p>
          <a:p>
            <a:pPr marL="0" indent="0">
              <a:buNone/>
            </a:pPr>
            <a:r>
              <a:rPr lang="es-ES" dirty="0"/>
              <a:t>Función renal normal. </a:t>
            </a:r>
          </a:p>
          <a:p>
            <a:pPr marL="0" indent="0">
              <a:buNone/>
            </a:pPr>
            <a:r>
              <a:rPr lang="es-ES" dirty="0"/>
              <a:t>BILIRRUBINA TOTAL 42,48 mg/</a:t>
            </a:r>
            <a:r>
              <a:rPr lang="es-ES" dirty="0" err="1"/>
              <a:t>dL</a:t>
            </a:r>
            <a:r>
              <a:rPr lang="es-ES" dirty="0"/>
              <a:t>; DIRECTA 32,59 mg/</a:t>
            </a:r>
            <a:r>
              <a:rPr lang="es-ES" dirty="0" err="1"/>
              <a:t>dL</a:t>
            </a:r>
            <a:r>
              <a:rPr lang="es-ES" dirty="0"/>
              <a:t>; INDIRECTA 9,89 mg/</a:t>
            </a:r>
            <a:r>
              <a:rPr lang="es-ES" dirty="0" err="1"/>
              <a:t>dL</a:t>
            </a:r>
            <a:r>
              <a:rPr lang="es-ES" dirty="0"/>
              <a:t>; </a:t>
            </a:r>
          </a:p>
          <a:p>
            <a:pPr marL="0" indent="0">
              <a:buNone/>
            </a:pPr>
            <a:r>
              <a:rPr lang="es-ES" dirty="0"/>
              <a:t>GOT 121 U/L; GPT 57 U/L; FOSFATASA ALCALINA 324 U/L; MAGNESIO 1,50 mg/</a:t>
            </a:r>
            <a:r>
              <a:rPr lang="es-ES" dirty="0" err="1"/>
              <a:t>dL</a:t>
            </a:r>
            <a:r>
              <a:rPr lang="es-ES" dirty="0"/>
              <a:t>; PROTEINA C REACTIVA(PCR) 3,49 mg/</a:t>
            </a:r>
            <a:r>
              <a:rPr lang="es-ES" dirty="0" err="1"/>
              <a:t>dL</a:t>
            </a:r>
            <a:r>
              <a:rPr lang="es-ES" dirty="0"/>
              <a:t>; GAMMA GLUTAMIL TRANSPEPTIDASA 82 U/L</a:t>
            </a:r>
          </a:p>
          <a:p>
            <a:r>
              <a:rPr lang="es-ES" dirty="0" err="1"/>
              <a:t>EcoDoppler</a:t>
            </a:r>
            <a:r>
              <a:rPr lang="es-ES" dirty="0"/>
              <a:t> con permeabilidad vascular</a:t>
            </a:r>
          </a:p>
          <a:p>
            <a:r>
              <a:rPr lang="es-ES" dirty="0"/>
              <a:t>PCR plasma VHE, CMV, VHS 1-2, VVZ, VEB, VIH, VHC, VHB, Parvovirus -.</a:t>
            </a:r>
          </a:p>
        </p:txBody>
      </p:sp>
    </p:spTree>
    <p:extLst>
      <p:ext uri="{BB962C8B-B14F-4D97-AF65-F5344CB8AC3E}">
        <p14:creationId xmlns:p14="http://schemas.microsoft.com/office/powerpoint/2010/main" val="316970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>
            <a:extLst>
              <a:ext uri="{FF2B5EF4-FFF2-40B4-BE49-F238E27FC236}">
                <a16:creationId xmlns:a16="http://schemas.microsoft.com/office/drawing/2014/main" id="{A75578D4-F95B-477C-98A2-405671ADD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IMÁGENES DEL CASO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F95037C3-14AB-4BA9-B123-1B8CDF38FC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7477" y="2133433"/>
            <a:ext cx="2820589" cy="2469955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E0643A8-0E6E-4FCE-B200-507BDF45A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053" y="4724567"/>
            <a:ext cx="3301438" cy="193059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DB82F76-4245-433F-A583-791257EE3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3511" y="2053883"/>
            <a:ext cx="5336345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66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6C82AB-47DE-41AB-8636-01C1AA387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400" dirty="0"/>
              <a:t>DIAGNÓSTICO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A386D-A946-40AB-A37E-1AC7907F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756452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dirty="0"/>
              <a:t>ICTERICIA SECUNDARIA A RECHAZO CRÓNICO DE TRANSPLANTE POR MAL CUMPLIMIENTO TERAPÉUTICO</a:t>
            </a:r>
          </a:p>
        </p:txBody>
      </p:sp>
    </p:spTree>
    <p:extLst>
      <p:ext uri="{BB962C8B-B14F-4D97-AF65-F5344CB8AC3E}">
        <p14:creationId xmlns:p14="http://schemas.microsoft.com/office/powerpoint/2010/main" val="34884076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75</TotalTime>
  <Words>259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Espiral</vt:lpstr>
      <vt:lpstr>CASO CLÍNICO I  DIGESTIVO</vt:lpstr>
      <vt:lpstr>PRESENTACIÓN DEL CASO</vt:lpstr>
      <vt:lpstr>PRUEBAS COMPLEMENTARIAS</vt:lpstr>
      <vt:lpstr>IMÁGENES DEL CASO</vt:lpstr>
      <vt:lpstr>DIAGNÓSTICO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I  DIGESTIVO</dc:title>
  <dc:creator>laura ramirez sanchez</dc:creator>
  <cp:lastModifiedBy>laura ramirez sanchez</cp:lastModifiedBy>
  <cp:revision>7</cp:revision>
  <dcterms:created xsi:type="dcterms:W3CDTF">2019-03-28T22:05:38Z</dcterms:created>
  <dcterms:modified xsi:type="dcterms:W3CDTF">2019-04-09T20:29:57Z</dcterms:modified>
</cp:coreProperties>
</file>