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57" r:id="rId5"/>
    <p:sldId id="268" r:id="rId6"/>
    <p:sldId id="267" r:id="rId7"/>
    <p:sldId id="269" r:id="rId8"/>
  </p:sldIdLst>
  <p:sldSz cx="12188825" cy="6858000"/>
  <p:notesSz cx="6858000" cy="9144000"/>
  <p:defaultTextStyle>
    <a:defPPr rtl="0">
      <a:defRPr lang="es-E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395" autoAdjust="0"/>
  </p:normalViewPr>
  <p:slideViewPr>
    <p:cSldViewPr>
      <p:cViewPr varScale="1">
        <p:scale>
          <a:sx n="63" d="100"/>
          <a:sy n="63" d="100"/>
        </p:scale>
        <p:origin x="804" y="3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2478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C8F1D84B-F747-4821-8617-FBD61E8F4308}" type="datetime1">
              <a:rPr lang="es-ES" smtClean="0"/>
              <a:t>15/04/2019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9429053-DC2A-4342-ADD4-2FD729D91E2C}" type="slidenum">
              <a:rPr lang="es-ES" smtClean="0"/>
              <a:pPr algn="r"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DA87C823-BB9F-45DA-99AB-416A32E1B948}" type="datetime1">
              <a:rPr lang="es-ES" noProof="0" smtClean="0"/>
              <a:pPr/>
              <a:t>15/04/2019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Haga clic para modificar el estilo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3EBA5BD7-F043-4D1B-AA17-CD412FC534DE}" type="slidenum">
              <a:rPr lang="es-ES" noProof="0" smtClean="0"/>
              <a:pPr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867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451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1317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1764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e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Conector recto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Conector recto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Conector recto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líneas inferior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orma libre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s-ES" noProof="0" dirty="0"/>
            </a:p>
          </p:txBody>
        </p:sp>
        <p:sp>
          <p:nvSpPr>
            <p:cNvPr id="10" name="Forma libre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s-ES" noProof="0" dirty="0"/>
            </a:p>
          </p:txBody>
        </p:sp>
        <p:sp>
          <p:nvSpPr>
            <p:cNvPr id="11" name="Forma libre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s-ES" noProof="0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 rtlCol="0">
            <a:normAutofit/>
          </a:bodyPr>
          <a:lstStyle>
            <a:lvl1pPr algn="l" rtl="0">
              <a:defRPr sz="54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22" name="Marcador de posición de fecha 2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042E67D-14C0-4ED9-A218-9C14494A6A84}" type="datetime1">
              <a:rPr lang="es-ES" noProof="0" smtClean="0"/>
              <a:pPr/>
              <a:t>15/04/2019</a:t>
            </a:fld>
            <a:endParaRPr lang="es-ES" noProof="0" dirty="0"/>
          </a:p>
        </p:txBody>
      </p:sp>
      <p:sp>
        <p:nvSpPr>
          <p:cNvPr id="23" name="Marcador de posición de pie de página 2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24" name="Marcador de posición de número de diapositiva 2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0A1DB83-C382-4684-8887-65A03EA4FFF0}" type="datetime1">
              <a:rPr lang="es-ES" noProof="0" smtClean="0"/>
              <a:pPr/>
              <a:t>15/04/2019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60E81D3-9B82-44CA-B1F9-FCEFDC87935B}" type="datetime1">
              <a:rPr lang="es-ES" noProof="0" smtClean="0"/>
              <a:pPr/>
              <a:t>15/04/2019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2E48AAE-5AE8-418A-A225-B506C222F2F9}" type="datetime1">
              <a:rPr lang="es-ES" noProof="0" smtClean="0"/>
              <a:pPr/>
              <a:t>15/04/2019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e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Conector recto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Conector recto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Conector recto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rtlCol="0" anchor="t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l" rtl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A1D35CA-82F5-4AD4-B9EC-66E805B73542}" type="datetime1">
              <a:rPr lang="es-ES" noProof="0" smtClean="0"/>
              <a:pPr/>
              <a:t>15/04/2019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34CCE92-710B-4678-B1B1-EFCAA5CDF075}" type="datetime1">
              <a:rPr lang="es-ES" noProof="0" smtClean="0"/>
              <a:pPr/>
              <a:t>15/04/2019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 baseline="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3FB0F2C-25D9-4D7E-B43A-29A2E16C960D}" type="datetime1">
              <a:rPr lang="es-ES" noProof="0" smtClean="0"/>
              <a:pPr/>
              <a:t>15/04/2019</a:t>
            </a:fld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D34687D-B11B-47A5-95F6-B79DA932A6DF}" type="datetime1">
              <a:rPr lang="es-ES" noProof="0" smtClean="0"/>
              <a:pPr/>
              <a:t>15/04/2019</a:t>
            </a:fld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3C656DE-1E46-4450-9484-A739B4FADFBC}" type="datetime1">
              <a:rPr lang="es-ES" noProof="0" smtClean="0"/>
              <a:pPr/>
              <a:t>15/04/2019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EA77F8B-D469-4ECD-B91E-3B01AD692331}" type="datetime1">
              <a:rPr lang="es-ES" noProof="0" smtClean="0"/>
              <a:pPr/>
              <a:t>15/04/2019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l" rtl="0">
              <a:buNone/>
              <a:defRPr sz="2800"/>
            </a:lvl1pPr>
            <a:lvl2pPr marL="609493" indent="0" algn="l" rtl="0">
              <a:buNone/>
              <a:defRPr sz="3700"/>
            </a:lvl2pPr>
            <a:lvl3pPr marL="1218987" indent="0" algn="l" rtl="0">
              <a:buNone/>
              <a:defRPr sz="3200"/>
            </a:lvl3pPr>
            <a:lvl4pPr marL="1828480" indent="0" algn="l" rtl="0">
              <a:buNone/>
              <a:defRPr sz="2700"/>
            </a:lvl4pPr>
            <a:lvl5pPr marL="2437973" indent="0" algn="l" rtl="0">
              <a:buNone/>
              <a:defRPr sz="2700"/>
            </a:lvl5pPr>
            <a:lvl6pPr marL="3047467" indent="0" algn="l" rtl="0">
              <a:buNone/>
              <a:defRPr sz="2700"/>
            </a:lvl6pPr>
            <a:lvl7pPr marL="3656960" indent="0" algn="l" rtl="0">
              <a:buNone/>
              <a:defRPr sz="2700"/>
            </a:lvl7pPr>
            <a:lvl8pPr marL="4266453" indent="0" algn="l" rtl="0">
              <a:buNone/>
              <a:defRPr sz="2700"/>
            </a:lvl8pPr>
            <a:lvl9pPr marL="4875947" indent="0" algn="l" rtl="0">
              <a:buNone/>
              <a:defRPr sz="27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9BA7B1C-709E-4257-93A5-EC2F0807D42F}" type="datetime1">
              <a:rPr lang="es-ES" noProof="0" smtClean="0"/>
              <a:pPr/>
              <a:t>15/04/2019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íneas a la izquierda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orma libre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sp>
          <p:nvSpPr>
            <p:cNvPr id="11" name="Forma libre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sp>
          <p:nvSpPr>
            <p:cNvPr id="14" name="Forma libre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</p:grp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es-ES" noProof="0" dirty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es-ES" noProof="0" dirty="0" smtClean="0"/>
              <a:t>Editar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83AD5-F5AF-4BDC-901E-85A05CCFFAAA}" type="datetime1">
              <a:rPr lang="es-ES" noProof="0" smtClean="0"/>
              <a:pPr/>
              <a:t>15/04/2019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CASO CLÍNICO</a:t>
            </a:r>
            <a:br>
              <a:rPr lang="es-ES" dirty="0" smtClean="0"/>
            </a:br>
            <a:r>
              <a:rPr lang="es-ES" dirty="0" smtClean="0"/>
              <a:t>PMQ RESPIRATORIO</a:t>
            </a:r>
            <a:endParaRPr lang="es-E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-ES" dirty="0" smtClean="0"/>
              <a:t>Andrea maría hurtado Vázquez    1980</a:t>
            </a:r>
          </a:p>
          <a:p>
            <a:pPr rtl="0"/>
            <a:r>
              <a:rPr lang="es-ES" dirty="0" smtClean="0"/>
              <a:t>Hospital general universitario de elche</a:t>
            </a:r>
          </a:p>
          <a:p>
            <a:pPr rtl="0"/>
            <a:r>
              <a:rPr lang="es-ES" dirty="0" smtClean="0"/>
              <a:t>Talleres iii- 4º medicina</a:t>
            </a:r>
          </a:p>
          <a:p>
            <a:pPr rtl="0"/>
            <a:r>
              <a:rPr lang="es-ES" dirty="0" smtClean="0"/>
              <a:t>Aprobado por el </a:t>
            </a:r>
            <a:r>
              <a:rPr lang="es-ES" dirty="0" err="1" smtClean="0"/>
              <a:t>dr.</a:t>
            </a:r>
            <a:r>
              <a:rPr lang="es-ES" dirty="0" smtClean="0"/>
              <a:t> Eduardo </a:t>
            </a:r>
            <a:r>
              <a:rPr lang="es-ES" dirty="0" err="1" smtClean="0"/>
              <a:t>garcía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PRESENTACIÓN DEL CASO</a:t>
            </a:r>
            <a:endParaRPr lang="es-ES" dirty="0"/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es-ES" dirty="0" smtClean="0"/>
              <a:t>Paciente varón de 70 años que acude a Urgencias </a:t>
            </a:r>
            <a:r>
              <a:rPr lang="es-ES" dirty="0" smtClean="0"/>
              <a:t>por cuadro de infección respiratoria con tos, disnea y fiebre. En los últimos meses ha sido tratado de varias neumonías con antibióticos y no se han resuelto. RAM A PENICILINA. </a:t>
            </a:r>
          </a:p>
          <a:p>
            <a:pPr rtl="0"/>
            <a:r>
              <a:rPr lang="es-ES" dirty="0" smtClean="0"/>
              <a:t>Exploración física: Destaca dolor en punta de costado izquierdo a la respiración profunda. Resto anodino. </a:t>
            </a:r>
            <a:endParaRPr lang="es-ES" dirty="0" smtClean="0"/>
          </a:p>
          <a:p>
            <a:pPr rtl="0"/>
            <a:r>
              <a:rPr lang="es-ES" dirty="0" err="1" smtClean="0"/>
              <a:t>Rx</a:t>
            </a:r>
            <a:r>
              <a:rPr lang="es-ES" dirty="0" smtClean="0"/>
              <a:t> tórax: condensación en base izquierda. Pinzamiento SCF izquierdo leve.</a:t>
            </a:r>
          </a:p>
          <a:p>
            <a:pPr rtl="0"/>
            <a:r>
              <a:rPr lang="es-ES" dirty="0" smtClean="0"/>
              <a:t>TACAR: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pic>
        <p:nvPicPr>
          <p:cNvPr id="3" name="Marcador de contenido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7110865"/>
          </a:xfrm>
        </p:spPr>
      </p:pic>
    </p:spTree>
    <p:extLst>
      <p:ext uri="{BB962C8B-B14F-4D97-AF65-F5344CB8AC3E}">
        <p14:creationId xmlns:p14="http://schemas.microsoft.com/office/powerpoint/2010/main" val="148481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233680" y="4414520"/>
            <a:ext cx="11354797" cy="2000250"/>
          </a:xfrm>
        </p:spPr>
        <p:txBody>
          <a:bodyPr rtlCol="0"/>
          <a:lstStyle/>
          <a:p>
            <a:pPr rtl="0"/>
            <a:r>
              <a:rPr lang="es-ES" dirty="0" smtClean="0"/>
              <a:t>SOSPECHA DIAGNÓSTICA: NEUMONÍA ORGANIZADA</a:t>
            </a:r>
            <a:br>
              <a:rPr lang="es-ES" dirty="0" smtClean="0"/>
            </a:br>
            <a:r>
              <a:rPr lang="es-ES" dirty="0" smtClean="0"/>
              <a:t>(FALTA LA CONFIRMACIÓN HISTOLÓGICA)</a:t>
            </a:r>
            <a:endParaRPr lang="es-ES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type="subTitle" idx="4294967295"/>
          </p:nvPr>
        </p:nvSpPr>
        <p:spPr>
          <a:xfrm>
            <a:off x="1269876" y="332656"/>
            <a:ext cx="10441160" cy="2160240"/>
          </a:xfrm>
        </p:spPr>
        <p:txBody>
          <a:bodyPr rtlCol="0">
            <a:normAutofit fontScale="92500"/>
          </a:bodyPr>
          <a:lstStyle/>
          <a:p>
            <a:pPr marL="0" indent="0" rtl="0">
              <a:buNone/>
            </a:pPr>
            <a:r>
              <a:rPr lang="es-ES" dirty="0" smtClean="0"/>
              <a:t>TACAR: Fibrosis </a:t>
            </a:r>
            <a:r>
              <a:rPr lang="es-ES" dirty="0" err="1" smtClean="0"/>
              <a:t>biapical</a:t>
            </a:r>
            <a:r>
              <a:rPr lang="es-ES" dirty="0" smtClean="0"/>
              <a:t> con bronquiectasias en vértices y engrosamiento </a:t>
            </a:r>
            <a:r>
              <a:rPr lang="es-ES" dirty="0" err="1" smtClean="0"/>
              <a:t>pleuroparenquimatoso</a:t>
            </a:r>
            <a:r>
              <a:rPr lang="es-ES" dirty="0" smtClean="0"/>
              <a:t> en vértice izquierdo y </a:t>
            </a:r>
            <a:r>
              <a:rPr lang="es-ES" dirty="0" err="1" smtClean="0"/>
              <a:t>subpleural</a:t>
            </a:r>
            <a:r>
              <a:rPr lang="es-ES" dirty="0" smtClean="0"/>
              <a:t> posterior en LSD. Se aprecian áreas de consolidación pulmonar </a:t>
            </a:r>
            <a:r>
              <a:rPr lang="es-ES" dirty="0" err="1" smtClean="0"/>
              <a:t>subpleural</a:t>
            </a:r>
            <a:r>
              <a:rPr lang="es-ES" dirty="0" smtClean="0"/>
              <a:t> y </a:t>
            </a:r>
            <a:r>
              <a:rPr lang="es-ES" dirty="0" err="1" smtClean="0"/>
              <a:t>peribronquial</a:t>
            </a:r>
            <a:r>
              <a:rPr lang="es-ES" dirty="0" smtClean="0"/>
              <a:t> en LID y base pulmonar izquierda así como áreas de opacidad en vidrio deslustrado asociado a bronquiectasias en LM y </a:t>
            </a:r>
            <a:r>
              <a:rPr lang="es-ES" dirty="0" err="1" smtClean="0"/>
              <a:t>língula</a:t>
            </a:r>
            <a:r>
              <a:rPr lang="es-ES" dirty="0" smtClean="0"/>
              <a:t>. 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34191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nología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33260_TF02787990_TF02787990.potx" id="{711CCDD4-BD90-4388-A31E-EA977055FCFF}" vid="{C5F9FE6A-8390-4E5A-B0DB-91EA047CC61C}"/>
    </a:ext>
  </a:extLst>
</a:theme>
</file>

<file path=ppt/theme/theme2.xml><?xml version="1.0" encoding="utf-8"?>
<a:theme xmlns:a="http://schemas.openxmlformats.org/drawingml/2006/main" name="Tema de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C67BEE-D13F-4BD2-98A5-34D8A0977F68}">
  <ds:schemaRefs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circuito de líneas triple (pantalla panorámica)</Template>
  <TotalTime>19</TotalTime>
  <Words>162</Words>
  <Application>Microsoft Office PowerPoint</Application>
  <PresentationFormat>Personalizado</PresentationFormat>
  <Paragraphs>16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Tecnología 16x9</vt:lpstr>
      <vt:lpstr>CASO CLÍNICO PMQ RESPIRATORIO</vt:lpstr>
      <vt:lpstr>PRESENTACIÓN DEL CASO</vt:lpstr>
      <vt:lpstr>Presentación de PowerPoint</vt:lpstr>
      <vt:lpstr>SOSPECHA DIAGNÓSTICA: NEUMONÍA ORGANIZADA (FALTA LA CONFIRMACIÓN HISTOLÓGICA)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PMQ RESPIRATORIO</dc:title>
  <dc:creator>Rocío Rico</dc:creator>
  <cp:lastModifiedBy>Rocío Rico</cp:lastModifiedBy>
  <cp:revision>2</cp:revision>
  <dcterms:created xsi:type="dcterms:W3CDTF">2019-04-15T08:55:00Z</dcterms:created>
  <dcterms:modified xsi:type="dcterms:W3CDTF">2019-04-15T09:14:44Z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